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Default Extension="xlsx" ContentType="application/vnd.openxmlformats-officedocument.spreadsheetml.sheet"/>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3"/>
  </p:notesMasterIdLst>
  <p:handoutMasterIdLst>
    <p:handoutMasterId r:id="rId44"/>
  </p:handoutMasterIdLst>
  <p:sldIdLst>
    <p:sldId id="256" r:id="rId2"/>
    <p:sldId id="258" r:id="rId3"/>
    <p:sldId id="407" r:id="rId4"/>
    <p:sldId id="411" r:id="rId5"/>
    <p:sldId id="406" r:id="rId6"/>
    <p:sldId id="413" r:id="rId7"/>
    <p:sldId id="402" r:id="rId8"/>
    <p:sldId id="401" r:id="rId9"/>
    <p:sldId id="414" r:id="rId10"/>
    <p:sldId id="408" r:id="rId11"/>
    <p:sldId id="415" r:id="rId12"/>
    <p:sldId id="405" r:id="rId13"/>
    <p:sldId id="404" r:id="rId14"/>
    <p:sldId id="423" r:id="rId15"/>
    <p:sldId id="424" r:id="rId16"/>
    <p:sldId id="426" r:id="rId17"/>
    <p:sldId id="427" r:id="rId18"/>
    <p:sldId id="429" r:id="rId19"/>
    <p:sldId id="428" r:id="rId20"/>
    <p:sldId id="434" r:id="rId21"/>
    <p:sldId id="430" r:id="rId22"/>
    <p:sldId id="431" r:id="rId23"/>
    <p:sldId id="432" r:id="rId24"/>
    <p:sldId id="433" r:id="rId25"/>
    <p:sldId id="410" r:id="rId26"/>
    <p:sldId id="319" r:id="rId27"/>
    <p:sldId id="422" r:id="rId28"/>
    <p:sldId id="444" r:id="rId29"/>
    <p:sldId id="417" r:id="rId30"/>
    <p:sldId id="418" r:id="rId31"/>
    <p:sldId id="419" r:id="rId32"/>
    <p:sldId id="420" r:id="rId33"/>
    <p:sldId id="416" r:id="rId34"/>
    <p:sldId id="436" r:id="rId35"/>
    <p:sldId id="437" r:id="rId36"/>
    <p:sldId id="438" r:id="rId37"/>
    <p:sldId id="439" r:id="rId38"/>
    <p:sldId id="440" r:id="rId39"/>
    <p:sldId id="443" r:id="rId40"/>
    <p:sldId id="399" r:id="rId41"/>
    <p:sldId id="412" r:id="rId42"/>
  </p:sldIdLst>
  <p:sldSz cx="9144000" cy="6858000" type="screen4x3"/>
  <p:notesSz cx="6662738" cy="983297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FFFF"/>
    <a:srgbClr val="E88A00"/>
    <a:srgbClr val="A5002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91" d="100"/>
          <a:sy n="91" d="100"/>
        </p:scale>
        <p:origin x="-67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4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lt-LT"/>
  <c:chart>
    <c:autoTitleDeleted val="1"/>
    <c:plotArea>
      <c:layout>
        <c:manualLayout>
          <c:layoutTarget val="inner"/>
          <c:xMode val="edge"/>
          <c:yMode val="edge"/>
          <c:x val="0.50174216027874552"/>
          <c:y val="0.1090909090909091"/>
          <c:w val="0.4727061556329849"/>
          <c:h val="0.8727272727272728"/>
        </c:manualLayout>
      </c:layout>
      <c:barChart>
        <c:barDir val="bar"/>
        <c:grouping val="clustered"/>
        <c:ser>
          <c:idx val="0"/>
          <c:order val="0"/>
          <c:tx>
            <c:strRef>
              <c:f>Sheet1!$A$2</c:f>
              <c:strCache>
                <c:ptCount val="1"/>
              </c:strCache>
            </c:strRef>
          </c:tx>
          <c:spPr>
            <a:solidFill>
              <a:srgbClr val="0000FF"/>
            </a:solidFill>
            <a:ln w="11847">
              <a:solidFill>
                <a:schemeClr val="tx1"/>
              </a:solidFill>
              <a:prstDash val="solid"/>
            </a:ln>
          </c:spPr>
          <c:dLbls>
            <c:spPr>
              <a:noFill/>
              <a:ln w="23694">
                <a:noFill/>
              </a:ln>
            </c:spPr>
            <c:txPr>
              <a:bodyPr/>
              <a:lstStyle/>
              <a:p>
                <a:pPr>
                  <a:defRPr sz="1656" b="1" i="0" u="none" strike="noStrike" baseline="0">
                    <a:solidFill>
                      <a:srgbClr val="000000"/>
                    </a:solidFill>
                    <a:latin typeface="Arial"/>
                    <a:ea typeface="Arial"/>
                    <a:cs typeface="Arial"/>
                  </a:defRPr>
                </a:pPr>
                <a:endParaRPr lang="lt-LT"/>
              </a:p>
            </c:txPr>
            <c:showVal val="1"/>
          </c:dLbls>
          <c:cat>
            <c:strRef>
              <c:f>Sheet1!$B$1:$K$1</c:f>
              <c:strCache>
                <c:ptCount val="9"/>
                <c:pt idx="0">
                  <c:v>Įrangos tiekėjai</c:v>
                </c:pt>
                <c:pt idx="1">
                  <c:v>Privataus sektoriaus klientai</c:v>
                </c:pt>
                <c:pt idx="2">
                  <c:v>Kitos įmonės susijusių įmonių grupėje</c:v>
                </c:pt>
                <c:pt idx="3">
                  <c:v>Konsultantai ir komercinės laboratorijos</c:v>
                </c:pt>
                <c:pt idx="4">
                  <c:v>Konkurentai iš tos pačios rinkos</c:v>
                </c:pt>
                <c:pt idx="5">
                  <c:v>Universitetai ar kitos aukštosios mokyklos</c:v>
                </c:pt>
                <c:pt idx="6">
                  <c:v>Viešojo sektoriaus klientai</c:v>
                </c:pt>
                <c:pt idx="7">
                  <c:v>Valstybės mokslinių tyrimų institutai</c:v>
                </c:pt>
                <c:pt idx="8">
                  <c:v>Bendradarbiavo, iš viso</c:v>
                </c:pt>
              </c:strCache>
            </c:strRef>
          </c:cat>
          <c:val>
            <c:numRef>
              <c:f>Sheet1!$B$2:$K$2</c:f>
              <c:numCache>
                <c:formatCode>General</c:formatCode>
                <c:ptCount val="9"/>
                <c:pt idx="0">
                  <c:v>34.5</c:v>
                </c:pt>
                <c:pt idx="1">
                  <c:v>18.100000000000001</c:v>
                </c:pt>
                <c:pt idx="2">
                  <c:v>15.2</c:v>
                </c:pt>
                <c:pt idx="3">
                  <c:v>13.8</c:v>
                </c:pt>
                <c:pt idx="4">
                  <c:v>13.3</c:v>
                </c:pt>
                <c:pt idx="5">
                  <c:v>11.1</c:v>
                </c:pt>
                <c:pt idx="6">
                  <c:v>10.6</c:v>
                </c:pt>
                <c:pt idx="7">
                  <c:v>9.5</c:v>
                </c:pt>
                <c:pt idx="8">
                  <c:v>43.9</c:v>
                </c:pt>
              </c:numCache>
            </c:numRef>
          </c:val>
        </c:ser>
        <c:ser>
          <c:idx val="1"/>
          <c:order val="1"/>
          <c:tx>
            <c:strRef>
              <c:f>Sheet1!$A$3</c:f>
              <c:strCache>
                <c:ptCount val="1"/>
              </c:strCache>
            </c:strRef>
          </c:tx>
          <c:spPr>
            <a:solidFill>
              <a:schemeClr val="accent2"/>
            </a:solidFill>
            <a:ln w="11847">
              <a:solidFill>
                <a:schemeClr val="tx1"/>
              </a:solidFill>
              <a:prstDash val="solid"/>
            </a:ln>
          </c:spPr>
          <c:dLbls>
            <c:spPr>
              <a:noFill/>
              <a:ln w="23694">
                <a:noFill/>
              </a:ln>
            </c:spPr>
            <c:txPr>
              <a:bodyPr/>
              <a:lstStyle/>
              <a:p>
                <a:pPr>
                  <a:defRPr sz="1656" b="1" i="0" u="none" strike="noStrike" baseline="0">
                    <a:solidFill>
                      <a:schemeClr val="tx1"/>
                    </a:solidFill>
                    <a:latin typeface="Arial"/>
                    <a:ea typeface="Arial"/>
                    <a:cs typeface="Arial"/>
                  </a:defRPr>
                </a:pPr>
                <a:endParaRPr lang="lt-LT"/>
              </a:p>
            </c:txPr>
            <c:showVal val="1"/>
          </c:dLbls>
          <c:cat>
            <c:strRef>
              <c:f>Sheet1!$B$1:$K$1</c:f>
              <c:strCache>
                <c:ptCount val="9"/>
                <c:pt idx="0">
                  <c:v>Įrangos tiekėjai</c:v>
                </c:pt>
                <c:pt idx="1">
                  <c:v>Privataus sektoriaus klientai</c:v>
                </c:pt>
                <c:pt idx="2">
                  <c:v>Kitos įmonės susijusių įmonių grupėje</c:v>
                </c:pt>
                <c:pt idx="3">
                  <c:v>Konsultantai ir komercinės laboratorijos</c:v>
                </c:pt>
                <c:pt idx="4">
                  <c:v>Konkurentai iš tos pačios rinkos</c:v>
                </c:pt>
                <c:pt idx="5">
                  <c:v>Universitetai ar kitos aukštosios mokyklos</c:v>
                </c:pt>
                <c:pt idx="6">
                  <c:v>Viešojo sektoriaus klientai</c:v>
                </c:pt>
                <c:pt idx="7">
                  <c:v>Valstybės mokslinių tyrimų institutai</c:v>
                </c:pt>
                <c:pt idx="8">
                  <c:v>Bendradarbiavo, iš viso</c:v>
                </c:pt>
              </c:strCache>
            </c:strRef>
          </c:cat>
          <c:val>
            <c:numRef>
              <c:f>Sheet1!$B$3:$K$3</c:f>
              <c:numCache>
                <c:formatCode>General</c:formatCode>
                <c:ptCount val="9"/>
              </c:numCache>
            </c:numRef>
          </c:val>
        </c:ser>
        <c:ser>
          <c:idx val="2"/>
          <c:order val="2"/>
          <c:tx>
            <c:strRef>
              <c:f>Sheet1!$A$4</c:f>
              <c:strCache>
                <c:ptCount val="1"/>
              </c:strCache>
            </c:strRef>
          </c:tx>
          <c:spPr>
            <a:solidFill>
              <a:schemeClr val="hlink"/>
            </a:solidFill>
            <a:ln w="11847">
              <a:solidFill>
                <a:schemeClr val="tx1"/>
              </a:solidFill>
              <a:prstDash val="solid"/>
            </a:ln>
          </c:spPr>
          <c:dLbls>
            <c:spPr>
              <a:noFill/>
              <a:ln w="23694">
                <a:noFill/>
              </a:ln>
            </c:spPr>
            <c:txPr>
              <a:bodyPr/>
              <a:lstStyle/>
              <a:p>
                <a:pPr>
                  <a:defRPr sz="1656" b="1" i="0" u="none" strike="noStrike" baseline="0">
                    <a:solidFill>
                      <a:schemeClr val="tx1"/>
                    </a:solidFill>
                    <a:latin typeface="Arial"/>
                    <a:ea typeface="Arial"/>
                    <a:cs typeface="Arial"/>
                  </a:defRPr>
                </a:pPr>
                <a:endParaRPr lang="lt-LT"/>
              </a:p>
            </c:txPr>
            <c:showVal val="1"/>
          </c:dLbls>
          <c:cat>
            <c:strRef>
              <c:f>Sheet1!$B$1:$K$1</c:f>
              <c:strCache>
                <c:ptCount val="9"/>
                <c:pt idx="0">
                  <c:v>Įrangos tiekėjai</c:v>
                </c:pt>
                <c:pt idx="1">
                  <c:v>Privataus sektoriaus klientai</c:v>
                </c:pt>
                <c:pt idx="2">
                  <c:v>Kitos įmonės susijusių įmonių grupėje</c:v>
                </c:pt>
                <c:pt idx="3">
                  <c:v>Konsultantai ir komercinės laboratorijos</c:v>
                </c:pt>
                <c:pt idx="4">
                  <c:v>Konkurentai iš tos pačios rinkos</c:v>
                </c:pt>
                <c:pt idx="5">
                  <c:v>Universitetai ar kitos aukštosios mokyklos</c:v>
                </c:pt>
                <c:pt idx="6">
                  <c:v>Viešojo sektoriaus klientai</c:v>
                </c:pt>
                <c:pt idx="7">
                  <c:v>Valstybės mokslinių tyrimų institutai</c:v>
                </c:pt>
                <c:pt idx="8">
                  <c:v>Bendradarbiavo, iš viso</c:v>
                </c:pt>
              </c:strCache>
            </c:strRef>
          </c:cat>
          <c:val>
            <c:numRef>
              <c:f>Sheet1!$B$4:$K$4</c:f>
              <c:numCache>
                <c:formatCode>General</c:formatCode>
                <c:ptCount val="9"/>
              </c:numCache>
            </c:numRef>
          </c:val>
        </c:ser>
        <c:dLbls>
          <c:showVal val="1"/>
        </c:dLbls>
        <c:axId val="151480576"/>
        <c:axId val="151814912"/>
      </c:barChart>
      <c:catAx>
        <c:axId val="151480576"/>
        <c:scaling>
          <c:orientation val="maxMin"/>
        </c:scaling>
        <c:axPos val="l"/>
        <c:numFmt formatCode="General" sourceLinked="1"/>
        <c:tickLblPos val="nextTo"/>
        <c:spPr>
          <a:ln w="2962">
            <a:solidFill>
              <a:schemeClr val="tx1"/>
            </a:solidFill>
            <a:prstDash val="solid"/>
          </a:ln>
        </c:spPr>
        <c:txPr>
          <a:bodyPr rot="0" vert="horz"/>
          <a:lstStyle/>
          <a:p>
            <a:pPr>
              <a:defRPr sz="1679" b="0" i="0" u="none" strike="noStrike" baseline="0">
                <a:solidFill>
                  <a:schemeClr val="tx1"/>
                </a:solidFill>
                <a:latin typeface="Arial"/>
                <a:ea typeface="Arial"/>
                <a:cs typeface="Arial"/>
              </a:defRPr>
            </a:pPr>
            <a:endParaRPr lang="lt-LT"/>
          </a:p>
        </c:txPr>
        <c:crossAx val="151814912"/>
        <c:crosses val="autoZero"/>
        <c:auto val="1"/>
        <c:lblAlgn val="ctr"/>
        <c:lblOffset val="0"/>
        <c:tickLblSkip val="1"/>
        <c:tickMarkSkip val="1"/>
      </c:catAx>
      <c:valAx>
        <c:axId val="151814912"/>
        <c:scaling>
          <c:orientation val="minMax"/>
        </c:scaling>
        <c:axPos val="t"/>
        <c:majorGridlines>
          <c:spPr>
            <a:ln w="2962">
              <a:solidFill>
                <a:schemeClr val="tx1"/>
              </a:solidFill>
              <a:prstDash val="solid"/>
            </a:ln>
          </c:spPr>
        </c:majorGridlines>
        <c:numFmt formatCode="General" sourceLinked="1"/>
        <c:tickLblPos val="nextTo"/>
        <c:spPr>
          <a:ln w="2962">
            <a:solidFill>
              <a:schemeClr val="tx1"/>
            </a:solidFill>
            <a:prstDash val="solid"/>
          </a:ln>
        </c:spPr>
        <c:txPr>
          <a:bodyPr rot="0" vert="horz"/>
          <a:lstStyle/>
          <a:p>
            <a:pPr>
              <a:defRPr sz="1236" b="1" i="0" u="none" strike="noStrike" baseline="0">
                <a:solidFill>
                  <a:schemeClr val="tx1"/>
                </a:solidFill>
                <a:latin typeface="Arial"/>
                <a:ea typeface="Arial"/>
                <a:cs typeface="Arial"/>
              </a:defRPr>
            </a:pPr>
            <a:endParaRPr lang="lt-LT"/>
          </a:p>
        </c:txPr>
        <c:crossAx val="151480576"/>
        <c:crosses val="autoZero"/>
        <c:crossBetween val="between"/>
      </c:valAx>
      <c:spPr>
        <a:solidFill>
          <a:srgbClr val="C0C0C0"/>
        </a:solidFill>
        <a:ln w="11847">
          <a:solidFill>
            <a:srgbClr val="808080"/>
          </a:solidFill>
          <a:prstDash val="solid"/>
        </a:ln>
      </c:spPr>
    </c:plotArea>
    <c:plotVisOnly val="1"/>
    <c:dispBlanksAs val="gap"/>
  </c:chart>
  <c:spPr>
    <a:noFill/>
    <a:ln>
      <a:noFill/>
    </a:ln>
  </c:spPr>
  <c:txPr>
    <a:bodyPr/>
    <a:lstStyle/>
    <a:p>
      <a:pPr>
        <a:defRPr sz="1656" b="1" i="0" u="none" strike="noStrike" baseline="0">
          <a:solidFill>
            <a:schemeClr val="tx1"/>
          </a:solidFill>
          <a:latin typeface="Arial"/>
          <a:ea typeface="Arial"/>
          <a:cs typeface="Arial"/>
        </a:defRPr>
      </a:pPr>
      <a:endParaRPr lang="lt-LT"/>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lt-LT"/>
  <c:chart>
    <c:autoTitleDeleted val="1"/>
    <c:plotArea>
      <c:layout>
        <c:manualLayout>
          <c:layoutTarget val="inner"/>
          <c:xMode val="edge"/>
          <c:yMode val="edge"/>
          <c:x val="0.14339022387305261"/>
          <c:y val="8.3876148970247921E-2"/>
          <c:w val="0.4330218068535826"/>
          <c:h val="0.70677966101694911"/>
        </c:manualLayout>
      </c:layout>
      <c:pieChart>
        <c:varyColors val="1"/>
        <c:ser>
          <c:idx val="0"/>
          <c:order val="0"/>
          <c:tx>
            <c:strRef>
              <c:f>Sheet1!$A$2</c:f>
              <c:strCache>
                <c:ptCount val="1"/>
              </c:strCache>
            </c:strRef>
          </c:tx>
          <c:spPr>
            <a:solidFill>
              <a:schemeClr val="accent1"/>
            </a:solidFill>
            <a:ln w="9939">
              <a:solidFill>
                <a:schemeClr val="tx1"/>
              </a:solidFill>
              <a:prstDash val="solid"/>
            </a:ln>
          </c:spPr>
          <c:explosion val="25"/>
          <c:dPt>
            <c:idx val="1"/>
            <c:spPr>
              <a:solidFill>
                <a:srgbClr val="00FF00"/>
              </a:solidFill>
              <a:ln w="9939">
                <a:solidFill>
                  <a:schemeClr val="tx1"/>
                </a:solidFill>
                <a:prstDash val="solid"/>
              </a:ln>
            </c:spPr>
          </c:dPt>
          <c:dPt>
            <c:idx val="2"/>
            <c:spPr>
              <a:solidFill>
                <a:srgbClr val="FFCC00"/>
              </a:solidFill>
              <a:ln w="9939">
                <a:solidFill>
                  <a:schemeClr val="tx1"/>
                </a:solidFill>
                <a:prstDash val="solid"/>
              </a:ln>
            </c:spPr>
          </c:dPt>
          <c:dPt>
            <c:idx val="3"/>
            <c:spPr>
              <a:solidFill>
                <a:schemeClr val="folHlink"/>
              </a:solidFill>
              <a:ln w="9939">
                <a:solidFill>
                  <a:schemeClr val="tx1"/>
                </a:solidFill>
                <a:prstDash val="solid"/>
              </a:ln>
            </c:spPr>
          </c:dPt>
          <c:dLbls>
            <c:spPr>
              <a:noFill/>
              <a:ln w="19879">
                <a:noFill/>
              </a:ln>
            </c:spPr>
            <c:txPr>
              <a:bodyPr/>
              <a:lstStyle/>
              <a:p>
                <a:pPr>
                  <a:defRPr sz="1330" b="1" i="0" u="none" strike="noStrike" baseline="0">
                    <a:solidFill>
                      <a:schemeClr val="tx1"/>
                    </a:solidFill>
                    <a:latin typeface="Times New Roman"/>
                    <a:ea typeface="Times New Roman"/>
                    <a:cs typeface="Times New Roman"/>
                  </a:defRPr>
                </a:pPr>
                <a:endParaRPr lang="lt-LT"/>
              </a:p>
            </c:txPr>
            <c:showVal val="1"/>
            <c:showLeaderLines val="1"/>
          </c:dLbls>
          <c:cat>
            <c:strRef>
              <c:f>Sheet1!$B$1:$F$1</c:f>
              <c:strCache>
                <c:ptCount val="4"/>
                <c:pt idx="0">
                  <c:v>Įranga</c:v>
                </c:pt>
                <c:pt idx="1">
                  <c:v>Užsakomieji MTEP darbai</c:v>
                </c:pt>
                <c:pt idx="2">
                  <c:v>Vidiniai MTEP darbai</c:v>
                </c:pt>
                <c:pt idx="3">
                  <c:v>Kitas žinių įsigijimas (licenzijos, ...)</c:v>
                </c:pt>
              </c:strCache>
            </c:strRef>
          </c:cat>
          <c:val>
            <c:numRef>
              <c:f>Sheet1!$B$2:$F$2</c:f>
              <c:numCache>
                <c:formatCode>0.0%</c:formatCode>
                <c:ptCount val="4"/>
                <c:pt idx="0">
                  <c:v>0.77000000000000013</c:v>
                </c:pt>
                <c:pt idx="1">
                  <c:v>2.5999999999999999E-2</c:v>
                </c:pt>
                <c:pt idx="2">
                  <c:v>0.18100000000000002</c:v>
                </c:pt>
                <c:pt idx="3">
                  <c:v>2.3E-2</c:v>
                </c:pt>
              </c:numCache>
            </c:numRef>
          </c:val>
        </c:ser>
        <c:ser>
          <c:idx val="1"/>
          <c:order val="1"/>
          <c:tx>
            <c:strRef>
              <c:f>Sheet1!$A$3</c:f>
              <c:strCache>
                <c:ptCount val="1"/>
              </c:strCache>
            </c:strRef>
          </c:tx>
          <c:spPr>
            <a:solidFill>
              <a:schemeClr val="accent2"/>
            </a:solidFill>
            <a:ln w="9939">
              <a:solidFill>
                <a:schemeClr val="tx1"/>
              </a:solidFill>
              <a:prstDash val="solid"/>
            </a:ln>
          </c:spPr>
          <c:explosion val="25"/>
          <c:dPt>
            <c:idx val="0"/>
            <c:spPr>
              <a:solidFill>
                <a:schemeClr val="accent1"/>
              </a:solidFill>
              <a:ln w="9939">
                <a:solidFill>
                  <a:schemeClr val="tx1"/>
                </a:solidFill>
                <a:prstDash val="solid"/>
              </a:ln>
            </c:spPr>
          </c:dPt>
          <c:dPt>
            <c:idx val="2"/>
            <c:spPr>
              <a:solidFill>
                <a:schemeClr val="hlink"/>
              </a:solidFill>
              <a:ln w="9939">
                <a:solidFill>
                  <a:schemeClr val="tx1"/>
                </a:solidFill>
                <a:prstDash val="solid"/>
              </a:ln>
            </c:spPr>
          </c:dPt>
          <c:dPt>
            <c:idx val="3"/>
            <c:spPr>
              <a:solidFill>
                <a:schemeClr val="folHlink"/>
              </a:solidFill>
              <a:ln w="9939">
                <a:solidFill>
                  <a:schemeClr val="tx1"/>
                </a:solidFill>
                <a:prstDash val="solid"/>
              </a:ln>
            </c:spPr>
          </c:dPt>
          <c:dLbls>
            <c:spPr>
              <a:noFill/>
              <a:ln w="19879">
                <a:noFill/>
              </a:ln>
            </c:spPr>
            <c:txPr>
              <a:bodyPr/>
              <a:lstStyle/>
              <a:p>
                <a:pPr>
                  <a:defRPr sz="1135" b="1" i="0" u="none" strike="noStrike" baseline="0">
                    <a:solidFill>
                      <a:schemeClr val="tx1"/>
                    </a:solidFill>
                    <a:latin typeface="Times New Roman"/>
                    <a:ea typeface="Times New Roman"/>
                    <a:cs typeface="Times New Roman"/>
                  </a:defRPr>
                </a:pPr>
                <a:endParaRPr lang="lt-LT"/>
              </a:p>
            </c:txPr>
            <c:showVal val="1"/>
            <c:showLeaderLines val="1"/>
          </c:dLbls>
          <c:cat>
            <c:strRef>
              <c:f>Sheet1!$B$1:$F$1</c:f>
              <c:strCache>
                <c:ptCount val="4"/>
                <c:pt idx="0">
                  <c:v>Įranga</c:v>
                </c:pt>
                <c:pt idx="1">
                  <c:v>Užsakomieji MTEP darbai</c:v>
                </c:pt>
                <c:pt idx="2">
                  <c:v>Vidiniai MTEP darbai</c:v>
                </c:pt>
                <c:pt idx="3">
                  <c:v>Kitas žinių įsigijimas (licenzijos, ...)</c:v>
                </c:pt>
              </c:strCache>
            </c:strRef>
          </c:cat>
          <c:val>
            <c:numRef>
              <c:f>Sheet1!$B$3:$F$3</c:f>
              <c:numCache>
                <c:formatCode>General</c:formatCode>
                <c:ptCount val="4"/>
              </c:numCache>
            </c:numRef>
          </c:val>
        </c:ser>
        <c:ser>
          <c:idx val="2"/>
          <c:order val="2"/>
          <c:tx>
            <c:strRef>
              <c:f>Sheet1!$A$4</c:f>
              <c:strCache>
                <c:ptCount val="1"/>
              </c:strCache>
            </c:strRef>
          </c:tx>
          <c:spPr>
            <a:solidFill>
              <a:schemeClr val="hlink"/>
            </a:solidFill>
            <a:ln w="9939">
              <a:solidFill>
                <a:schemeClr val="tx1"/>
              </a:solidFill>
              <a:prstDash val="solid"/>
            </a:ln>
          </c:spPr>
          <c:explosion val="25"/>
          <c:dPt>
            <c:idx val="0"/>
            <c:spPr>
              <a:solidFill>
                <a:schemeClr val="accent1"/>
              </a:solidFill>
              <a:ln w="9939">
                <a:solidFill>
                  <a:schemeClr val="tx1"/>
                </a:solidFill>
                <a:prstDash val="solid"/>
              </a:ln>
            </c:spPr>
          </c:dPt>
          <c:dPt>
            <c:idx val="1"/>
            <c:spPr>
              <a:solidFill>
                <a:schemeClr val="accent2"/>
              </a:solidFill>
              <a:ln w="9939">
                <a:solidFill>
                  <a:schemeClr val="tx1"/>
                </a:solidFill>
                <a:prstDash val="solid"/>
              </a:ln>
            </c:spPr>
          </c:dPt>
          <c:dPt>
            <c:idx val="3"/>
            <c:spPr>
              <a:solidFill>
                <a:schemeClr val="folHlink"/>
              </a:solidFill>
              <a:ln w="9939">
                <a:solidFill>
                  <a:schemeClr val="tx1"/>
                </a:solidFill>
                <a:prstDash val="solid"/>
              </a:ln>
            </c:spPr>
          </c:dPt>
          <c:dLbls>
            <c:spPr>
              <a:noFill/>
              <a:ln w="19879">
                <a:noFill/>
              </a:ln>
            </c:spPr>
            <c:txPr>
              <a:bodyPr/>
              <a:lstStyle/>
              <a:p>
                <a:pPr>
                  <a:defRPr sz="1135" b="1" i="0" u="none" strike="noStrike" baseline="0">
                    <a:solidFill>
                      <a:schemeClr val="tx1"/>
                    </a:solidFill>
                    <a:latin typeface="Times New Roman"/>
                    <a:ea typeface="Times New Roman"/>
                    <a:cs typeface="Times New Roman"/>
                  </a:defRPr>
                </a:pPr>
                <a:endParaRPr lang="lt-LT"/>
              </a:p>
            </c:txPr>
            <c:showVal val="1"/>
            <c:showLeaderLines val="1"/>
          </c:dLbls>
          <c:cat>
            <c:strRef>
              <c:f>Sheet1!$B$1:$F$1</c:f>
              <c:strCache>
                <c:ptCount val="4"/>
                <c:pt idx="0">
                  <c:v>Įranga</c:v>
                </c:pt>
                <c:pt idx="1">
                  <c:v>Užsakomieji MTEP darbai</c:v>
                </c:pt>
                <c:pt idx="2">
                  <c:v>Vidiniai MTEP darbai</c:v>
                </c:pt>
                <c:pt idx="3">
                  <c:v>Kitas žinių įsigijimas (licenzijos, ...)</c:v>
                </c:pt>
              </c:strCache>
            </c:strRef>
          </c:cat>
          <c:val>
            <c:numRef>
              <c:f>Sheet1!$B$4:$F$4</c:f>
              <c:numCache>
                <c:formatCode>General</c:formatCode>
                <c:ptCount val="4"/>
              </c:numCache>
            </c:numRef>
          </c:val>
        </c:ser>
        <c:ser>
          <c:idx val="3"/>
          <c:order val="3"/>
          <c:tx>
            <c:strRef>
              <c:f>Sheet1!$A$5</c:f>
              <c:strCache>
                <c:ptCount val="1"/>
              </c:strCache>
            </c:strRef>
          </c:tx>
          <c:spPr>
            <a:solidFill>
              <a:schemeClr val="folHlink"/>
            </a:solidFill>
            <a:ln w="9939">
              <a:solidFill>
                <a:schemeClr val="tx1"/>
              </a:solidFill>
              <a:prstDash val="solid"/>
            </a:ln>
          </c:spPr>
          <c:explosion val="25"/>
          <c:dPt>
            <c:idx val="0"/>
            <c:spPr>
              <a:solidFill>
                <a:schemeClr val="accent1"/>
              </a:solidFill>
              <a:ln w="9939">
                <a:solidFill>
                  <a:schemeClr val="tx1"/>
                </a:solidFill>
                <a:prstDash val="solid"/>
              </a:ln>
            </c:spPr>
          </c:dPt>
          <c:dPt>
            <c:idx val="1"/>
            <c:spPr>
              <a:solidFill>
                <a:schemeClr val="accent2"/>
              </a:solidFill>
              <a:ln w="9939">
                <a:solidFill>
                  <a:schemeClr val="tx1"/>
                </a:solidFill>
                <a:prstDash val="solid"/>
              </a:ln>
            </c:spPr>
          </c:dPt>
          <c:dPt>
            <c:idx val="2"/>
            <c:spPr>
              <a:solidFill>
                <a:schemeClr val="hlink"/>
              </a:solidFill>
              <a:ln w="9939">
                <a:solidFill>
                  <a:schemeClr val="tx1"/>
                </a:solidFill>
                <a:prstDash val="solid"/>
              </a:ln>
            </c:spPr>
          </c:dPt>
          <c:dLbls>
            <c:spPr>
              <a:noFill/>
              <a:ln w="19879">
                <a:noFill/>
              </a:ln>
            </c:spPr>
            <c:txPr>
              <a:bodyPr/>
              <a:lstStyle/>
              <a:p>
                <a:pPr>
                  <a:defRPr sz="1135" b="1" i="0" u="none" strike="noStrike" baseline="0">
                    <a:solidFill>
                      <a:schemeClr val="tx1"/>
                    </a:solidFill>
                    <a:latin typeface="Times New Roman"/>
                    <a:ea typeface="Times New Roman"/>
                    <a:cs typeface="Times New Roman"/>
                  </a:defRPr>
                </a:pPr>
                <a:endParaRPr lang="lt-LT"/>
              </a:p>
            </c:txPr>
            <c:showVal val="1"/>
            <c:showLeaderLines val="1"/>
          </c:dLbls>
          <c:cat>
            <c:strRef>
              <c:f>Sheet1!$B$1:$F$1</c:f>
              <c:strCache>
                <c:ptCount val="4"/>
                <c:pt idx="0">
                  <c:v>Įranga</c:v>
                </c:pt>
                <c:pt idx="1">
                  <c:v>Užsakomieji MTEP darbai</c:v>
                </c:pt>
                <c:pt idx="2">
                  <c:v>Vidiniai MTEP darbai</c:v>
                </c:pt>
                <c:pt idx="3">
                  <c:v>Kitas žinių įsigijimas (licenzijos, ...)</c:v>
                </c:pt>
              </c:strCache>
            </c:strRef>
          </c:cat>
          <c:val>
            <c:numRef>
              <c:f>Sheet1!$B$5:$F$5</c:f>
              <c:numCache>
                <c:formatCode>General</c:formatCode>
                <c:ptCount val="4"/>
              </c:numCache>
            </c:numRef>
          </c:val>
        </c:ser>
        <c:dLbls>
          <c:showVal val="1"/>
        </c:dLbls>
        <c:firstSliceAng val="0"/>
      </c:pieChart>
      <c:spPr>
        <a:solidFill>
          <a:srgbClr val="C0C0C0"/>
        </a:solidFill>
        <a:ln w="9939">
          <a:solidFill>
            <a:srgbClr val="808080"/>
          </a:solidFill>
          <a:prstDash val="solid"/>
        </a:ln>
      </c:spPr>
    </c:plotArea>
    <c:legend>
      <c:legendPos val="r"/>
      <c:layout>
        <c:manualLayout>
          <c:xMode val="edge"/>
          <c:yMode val="edge"/>
          <c:x val="0.66562824506749763"/>
          <c:y val="0.19322033898305085"/>
          <c:w val="0.32087227414330227"/>
          <c:h val="0.4152542372881356"/>
        </c:manualLayout>
      </c:layout>
      <c:spPr>
        <a:noFill/>
        <a:ln w="2485">
          <a:solidFill>
            <a:schemeClr val="tx1"/>
          </a:solidFill>
          <a:prstDash val="solid"/>
        </a:ln>
      </c:spPr>
      <c:txPr>
        <a:bodyPr/>
        <a:lstStyle/>
        <a:p>
          <a:pPr>
            <a:defRPr sz="1295" b="1" i="0" u="none" strike="noStrike" baseline="0">
              <a:solidFill>
                <a:schemeClr val="tx1"/>
              </a:solidFill>
              <a:latin typeface="Times New Roman"/>
              <a:ea typeface="Times New Roman"/>
              <a:cs typeface="Times New Roman"/>
            </a:defRPr>
          </a:pPr>
          <a:endParaRPr lang="lt-LT"/>
        </a:p>
      </c:txPr>
    </c:legend>
    <c:plotVisOnly val="1"/>
    <c:dispBlanksAs val="zero"/>
  </c:chart>
  <c:spPr>
    <a:noFill/>
    <a:ln>
      <a:noFill/>
    </a:ln>
  </c:spPr>
  <c:txPr>
    <a:bodyPr/>
    <a:lstStyle/>
    <a:p>
      <a:pPr>
        <a:defRPr sz="1546" b="1" i="0" u="none" strike="noStrike" baseline="0">
          <a:solidFill>
            <a:schemeClr val="tx1"/>
          </a:solidFill>
          <a:latin typeface="Times New Roman"/>
          <a:ea typeface="Times New Roman"/>
          <a:cs typeface="Times New Roman"/>
        </a:defRPr>
      </a:pPr>
      <a:endParaRPr lang="lt-LT"/>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895600" cy="4572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defRPr sz="1200"/>
            </a:lvl1pPr>
          </a:lstStyle>
          <a:p>
            <a:endParaRPr lang="it-IT"/>
          </a:p>
        </p:txBody>
      </p:sp>
      <p:sp>
        <p:nvSpPr>
          <p:cNvPr id="44035" name="Rectangle 3"/>
          <p:cNvSpPr>
            <a:spLocks noGrp="1" noChangeArrowheads="1"/>
          </p:cNvSpPr>
          <p:nvPr>
            <p:ph type="dt" sz="quarter" idx="1"/>
          </p:nvPr>
        </p:nvSpPr>
        <p:spPr bwMode="auto">
          <a:xfrm>
            <a:off x="3810000" y="0"/>
            <a:ext cx="2819400" cy="4572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lgn="r">
              <a:defRPr sz="1200"/>
            </a:lvl1pPr>
          </a:lstStyle>
          <a:p>
            <a:endParaRPr lang="it-IT"/>
          </a:p>
        </p:txBody>
      </p:sp>
      <p:sp>
        <p:nvSpPr>
          <p:cNvPr id="44036" name="Rectangle 4"/>
          <p:cNvSpPr>
            <a:spLocks noGrp="1" noChangeArrowheads="1"/>
          </p:cNvSpPr>
          <p:nvPr>
            <p:ph type="ftr" sz="quarter" idx="2"/>
          </p:nvPr>
        </p:nvSpPr>
        <p:spPr bwMode="auto">
          <a:xfrm>
            <a:off x="0" y="9372600"/>
            <a:ext cx="28956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defRPr sz="1200"/>
            </a:lvl1pPr>
          </a:lstStyle>
          <a:p>
            <a:endParaRPr lang="it-IT"/>
          </a:p>
        </p:txBody>
      </p:sp>
      <p:sp>
        <p:nvSpPr>
          <p:cNvPr id="44037" name="Rectangle 5"/>
          <p:cNvSpPr>
            <a:spLocks noGrp="1" noChangeArrowheads="1"/>
          </p:cNvSpPr>
          <p:nvPr>
            <p:ph type="sldNum" sz="quarter" idx="3"/>
          </p:nvPr>
        </p:nvSpPr>
        <p:spPr bwMode="auto">
          <a:xfrm>
            <a:off x="3810000" y="9372600"/>
            <a:ext cx="28194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a:defRPr sz="1200"/>
            </a:lvl1pPr>
          </a:lstStyle>
          <a:p>
            <a:fld id="{0A042EC8-8495-4F2E-B960-62B2E4F546DC}" type="slidenum">
              <a:rPr lang="it-IT"/>
              <a:pPr/>
              <a:t>‹#›</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1794" name="Rectangle 2"/>
          <p:cNvSpPr>
            <a:spLocks noGrp="1" noChangeArrowheads="1"/>
          </p:cNvSpPr>
          <p:nvPr>
            <p:ph type="hdr" sz="quarter"/>
          </p:nvPr>
        </p:nvSpPr>
        <p:spPr bwMode="auto">
          <a:xfrm>
            <a:off x="0" y="0"/>
            <a:ext cx="2887663"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it-IT"/>
          </a:p>
        </p:txBody>
      </p:sp>
      <p:sp>
        <p:nvSpPr>
          <p:cNvPr id="161795" name="Rectangle 3"/>
          <p:cNvSpPr>
            <a:spLocks noGrp="1" noChangeArrowheads="1"/>
          </p:cNvSpPr>
          <p:nvPr>
            <p:ph type="dt" idx="1"/>
          </p:nvPr>
        </p:nvSpPr>
        <p:spPr bwMode="auto">
          <a:xfrm>
            <a:off x="3773488" y="0"/>
            <a:ext cx="2887662"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it-IT"/>
          </a:p>
        </p:txBody>
      </p:sp>
      <p:sp>
        <p:nvSpPr>
          <p:cNvPr id="161796" name="Rectangle 4"/>
          <p:cNvSpPr>
            <a:spLocks noGrp="1" noRot="1" noChangeAspect="1" noChangeArrowheads="1" noTextEdit="1"/>
          </p:cNvSpPr>
          <p:nvPr>
            <p:ph type="sldImg" idx="2"/>
          </p:nvPr>
        </p:nvSpPr>
        <p:spPr bwMode="auto">
          <a:xfrm>
            <a:off x="874713" y="738188"/>
            <a:ext cx="4914900" cy="3686175"/>
          </a:xfrm>
          <a:prstGeom prst="rect">
            <a:avLst/>
          </a:prstGeom>
          <a:noFill/>
          <a:ln w="9525">
            <a:solidFill>
              <a:srgbClr val="000000"/>
            </a:solidFill>
            <a:miter lim="800000"/>
            <a:headEnd/>
            <a:tailEnd/>
          </a:ln>
          <a:effectLst/>
        </p:spPr>
      </p:sp>
      <p:sp>
        <p:nvSpPr>
          <p:cNvPr id="161797" name="Rectangle 5"/>
          <p:cNvSpPr>
            <a:spLocks noGrp="1" noChangeArrowheads="1"/>
          </p:cNvSpPr>
          <p:nvPr>
            <p:ph type="body" sz="quarter" idx="3"/>
          </p:nvPr>
        </p:nvSpPr>
        <p:spPr bwMode="auto">
          <a:xfrm>
            <a:off x="666750" y="4670425"/>
            <a:ext cx="5329238" cy="4424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61798" name="Rectangle 6"/>
          <p:cNvSpPr>
            <a:spLocks noGrp="1" noChangeArrowheads="1"/>
          </p:cNvSpPr>
          <p:nvPr>
            <p:ph type="ftr" sz="quarter" idx="4"/>
          </p:nvPr>
        </p:nvSpPr>
        <p:spPr bwMode="auto">
          <a:xfrm>
            <a:off x="0" y="9339263"/>
            <a:ext cx="2887663"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it-IT"/>
          </a:p>
        </p:txBody>
      </p:sp>
      <p:sp>
        <p:nvSpPr>
          <p:cNvPr id="161799" name="Rectangle 7"/>
          <p:cNvSpPr>
            <a:spLocks noGrp="1" noChangeArrowheads="1"/>
          </p:cNvSpPr>
          <p:nvPr>
            <p:ph type="sldNum" sz="quarter" idx="5"/>
          </p:nvPr>
        </p:nvSpPr>
        <p:spPr bwMode="auto">
          <a:xfrm>
            <a:off x="3773488" y="9339263"/>
            <a:ext cx="2887662"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86B5824-A540-412F-913F-D07076C49CE6}" type="slidenum">
              <a:rPr lang="it-IT"/>
              <a:pPr/>
              <a:t>‹#›</a:t>
            </a:fld>
            <a:endParaRPr lang="it-IT"/>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227CFB-FB0C-4DB2-9AA0-9D27A0DD0B1E}" type="slidenum">
              <a:rPr lang="en-US"/>
              <a:pPr/>
              <a:t>4</a:t>
            </a:fld>
            <a:endParaRPr lang="en-US"/>
          </a:p>
        </p:txBody>
      </p:sp>
      <p:sp>
        <p:nvSpPr>
          <p:cNvPr id="101378" name="Rectangle 2"/>
          <p:cNvSpPr>
            <a:spLocks noChangeArrowheads="1" noTextEdit="1"/>
          </p:cNvSpPr>
          <p:nvPr>
            <p:ph type="sldImg"/>
          </p:nvPr>
        </p:nvSpPr>
        <p:spPr>
          <a:ln/>
        </p:spPr>
      </p:sp>
      <p:sp>
        <p:nvSpPr>
          <p:cNvPr id="101379" name="Rectangle 3"/>
          <p:cNvSpPr>
            <a:spLocks noGrp="1" noChangeArrowheads="1"/>
          </p:cNvSpPr>
          <p:nvPr>
            <p:ph type="body" idx="1"/>
          </p:nvPr>
        </p:nvSpPr>
        <p:spPr/>
        <p:txBody>
          <a:bodyPr lIns="90416" tIns="45208" rIns="90416" bIns="45208"/>
          <a:lstStyle/>
          <a:p>
            <a:endParaRPr lang="lt-L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0250632-EACE-42A3-BE9C-A0EC2532552B}" type="slidenum">
              <a:rPr lang="de-DE" smtClean="0"/>
              <a:pPr fontAlgn="base">
                <a:spcBef>
                  <a:spcPct val="0"/>
                </a:spcBef>
                <a:spcAft>
                  <a:spcPct val="0"/>
                </a:spcAft>
                <a:defRPr/>
              </a:pPr>
              <a:t>21</a:t>
            </a:fld>
            <a:endParaRPr lang="de-DE" smtClean="0"/>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12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lt-LT"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1033DE8-8467-47C2-BB9A-DB3A7C3D203C}" type="slidenum">
              <a:rPr lang="en-US" smtClean="0"/>
              <a:pPr fontAlgn="base">
                <a:spcBef>
                  <a:spcPct val="0"/>
                </a:spcBef>
                <a:spcAft>
                  <a:spcPct val="0"/>
                </a:spcAft>
                <a:defRPr/>
              </a:pPr>
              <a:t>22</a:t>
            </a:fld>
            <a:endParaRPr lang="en-US" smtClean="0"/>
          </a:p>
        </p:txBody>
      </p:sp>
      <p:sp>
        <p:nvSpPr>
          <p:cNvPr id="522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222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lt-LT"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3F0C047-7E8D-4DE0-BE68-61929627355A}" type="slidenum">
              <a:rPr lang="en-US" smtClean="0"/>
              <a:pPr fontAlgn="base">
                <a:spcBef>
                  <a:spcPct val="0"/>
                </a:spcBef>
                <a:spcAft>
                  <a:spcPct val="0"/>
                </a:spcAft>
                <a:defRPr/>
              </a:pPr>
              <a:t>23</a:t>
            </a:fld>
            <a:endParaRPr lang="en-US" smtClean="0"/>
          </a:p>
        </p:txBody>
      </p:sp>
      <p:sp>
        <p:nvSpPr>
          <p:cNvPr id="542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42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lt-LT"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lt-LT" smtClean="0"/>
          </a:p>
        </p:txBody>
      </p:sp>
      <p:sp>
        <p:nvSpPr>
          <p:cNvPr id="593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4FA86DC-EE87-4593-B4BC-E23B9BB087A8}" type="slidenum">
              <a:rPr lang="en-US" smtClean="0"/>
              <a:pPr fontAlgn="base">
                <a:spcBef>
                  <a:spcPct val="0"/>
                </a:spcBef>
                <a:spcAft>
                  <a:spcPct val="0"/>
                </a:spcAft>
                <a:defRPr/>
              </a:pPr>
              <a:t>24</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C58EABB5-7CE0-489E-8400-ABE143C4A41A}" type="slidenum">
              <a:rPr lang="lt-LT" smtClean="0">
                <a:latin typeface="Arial" pitchFamily="34" charset="0"/>
                <a:ea typeface="MS PGothic" pitchFamily="34" charset="-128"/>
              </a:rPr>
              <a:pPr/>
              <a:t>29</a:t>
            </a:fld>
            <a:endParaRPr lang="lt-LT" smtClean="0">
              <a:latin typeface="Arial" pitchFamily="34" charset="0"/>
              <a:ea typeface="MS PGothic" pitchFamily="34" charset="-128"/>
            </a:endParaRPr>
          </a:p>
        </p:txBody>
      </p:sp>
      <p:sp>
        <p:nvSpPr>
          <p:cNvPr id="8195" name="Rectangle 2"/>
          <p:cNvSpPr>
            <a:spLocks noRot="1" noChangeArrowheads="1" noTextEdit="1"/>
          </p:cNvSpPr>
          <p:nvPr>
            <p:ph type="sldImg"/>
          </p:nvPr>
        </p:nvSpPr>
        <p:spPr>
          <a:xfrm>
            <a:off x="874713" y="738188"/>
            <a:ext cx="4913312" cy="3686175"/>
          </a:xfrm>
          <a:ln/>
        </p:spPr>
      </p:sp>
      <p:sp>
        <p:nvSpPr>
          <p:cNvPr id="8196" name="Rectangle 3"/>
          <p:cNvSpPr>
            <a:spLocks noGrp="1" noChangeArrowheads="1"/>
          </p:cNvSpPr>
          <p:nvPr>
            <p:ph type="body" idx="1"/>
          </p:nvPr>
        </p:nvSpPr>
        <p:spPr>
          <a:noFill/>
          <a:ln/>
        </p:spPr>
        <p:txBody>
          <a:bodyPr/>
          <a:lstStyle/>
          <a:p>
            <a:pPr defTabSz="764396"/>
            <a:r>
              <a:rPr lang="en-US" dirty="0" err="1" smtClean="0">
                <a:latin typeface="Arial" pitchFamily="34" charset="0"/>
              </a:rPr>
              <a:t>Privataus</a:t>
            </a:r>
            <a:r>
              <a:rPr lang="en-US" dirty="0" smtClean="0">
                <a:latin typeface="Arial" pitchFamily="34" charset="0"/>
              </a:rPr>
              <a:t> </a:t>
            </a:r>
            <a:r>
              <a:rPr lang="en-US" dirty="0" err="1" smtClean="0">
                <a:latin typeface="Arial" pitchFamily="34" charset="0"/>
              </a:rPr>
              <a:t>ir</a:t>
            </a:r>
            <a:r>
              <a:rPr lang="en-US" dirty="0" smtClean="0">
                <a:latin typeface="Arial" pitchFamily="34" charset="0"/>
              </a:rPr>
              <a:t> </a:t>
            </a:r>
            <a:r>
              <a:rPr lang="en-US" dirty="0" err="1" smtClean="0">
                <a:latin typeface="Arial" pitchFamily="34" charset="0"/>
              </a:rPr>
              <a:t>viešojo</a:t>
            </a:r>
            <a:r>
              <a:rPr lang="en-US" dirty="0" smtClean="0">
                <a:latin typeface="Arial" pitchFamily="34" charset="0"/>
              </a:rPr>
              <a:t> </a:t>
            </a:r>
            <a:r>
              <a:rPr lang="en-US" dirty="0" err="1" smtClean="0">
                <a:latin typeface="Arial" pitchFamily="34" charset="0"/>
              </a:rPr>
              <a:t>kapitalo</a:t>
            </a:r>
            <a:r>
              <a:rPr lang="en-US" dirty="0" smtClean="0">
                <a:latin typeface="Arial" pitchFamily="34" charset="0"/>
              </a:rPr>
              <a:t> </a:t>
            </a:r>
            <a:r>
              <a:rPr lang="en-US" dirty="0" err="1" smtClean="0">
                <a:latin typeface="Arial" pitchFamily="34" charset="0"/>
              </a:rPr>
              <a:t>sąveika</a:t>
            </a:r>
            <a:endParaRPr lang="en-US" dirty="0" smtClean="0">
              <a:latin typeface="Arial" pitchFamily="34" charset="0"/>
            </a:endParaRPr>
          </a:p>
          <a:p>
            <a:pPr defTabSz="764396"/>
            <a:r>
              <a:rPr lang="en-US" dirty="0" err="1" smtClean="0">
                <a:latin typeface="Arial" pitchFamily="34" charset="0"/>
              </a:rPr>
              <a:t>Finansiniai</a:t>
            </a:r>
            <a:r>
              <a:rPr lang="en-US" dirty="0" smtClean="0">
                <a:latin typeface="Arial" pitchFamily="34" charset="0"/>
              </a:rPr>
              <a:t> (</a:t>
            </a:r>
            <a:r>
              <a:rPr lang="en-US" dirty="0" err="1" smtClean="0">
                <a:latin typeface="Arial" pitchFamily="34" charset="0"/>
              </a:rPr>
              <a:t>paramos</a:t>
            </a:r>
            <a:r>
              <a:rPr lang="en-US" dirty="0" smtClean="0">
                <a:latin typeface="Arial" pitchFamily="34" charset="0"/>
              </a:rPr>
              <a:t>) </a:t>
            </a:r>
            <a:r>
              <a:rPr lang="en-US" dirty="0" err="1" smtClean="0">
                <a:latin typeface="Arial" pitchFamily="34" charset="0"/>
              </a:rPr>
              <a:t>mechanizmai</a:t>
            </a:r>
            <a:r>
              <a:rPr lang="en-US" dirty="0" smtClean="0">
                <a:latin typeface="Arial" pitchFamily="34" charset="0"/>
              </a:rPr>
              <a:t>  </a:t>
            </a:r>
          </a:p>
          <a:p>
            <a:pPr lvl="1" defTabSz="764396">
              <a:buFontTx/>
              <a:buChar char="•"/>
            </a:pPr>
            <a:r>
              <a:rPr lang="en-US" dirty="0" smtClean="0">
                <a:latin typeface="Arial" pitchFamily="34" charset="0"/>
              </a:rPr>
              <a:t> </a:t>
            </a:r>
            <a:r>
              <a:rPr lang="en-US" dirty="0" err="1" smtClean="0">
                <a:latin typeface="Arial" pitchFamily="34" charset="0"/>
              </a:rPr>
              <a:t>privataus</a:t>
            </a:r>
            <a:r>
              <a:rPr lang="en-US" dirty="0" smtClean="0">
                <a:latin typeface="Arial" pitchFamily="34" charset="0"/>
              </a:rPr>
              <a:t> </a:t>
            </a:r>
            <a:r>
              <a:rPr lang="en-US" dirty="0" err="1" smtClean="0">
                <a:latin typeface="Arial" pitchFamily="34" charset="0"/>
              </a:rPr>
              <a:t>kapitalo</a:t>
            </a:r>
            <a:r>
              <a:rPr lang="en-US" dirty="0" smtClean="0">
                <a:latin typeface="Arial" pitchFamily="34" charset="0"/>
              </a:rPr>
              <a:t> </a:t>
            </a:r>
            <a:r>
              <a:rPr lang="en-US" dirty="0" err="1" smtClean="0">
                <a:latin typeface="Arial" pitchFamily="34" charset="0"/>
              </a:rPr>
              <a:t>mobilizacija</a:t>
            </a:r>
            <a:endParaRPr lang="en-US" dirty="0" smtClean="0">
              <a:latin typeface="Arial" pitchFamily="34" charset="0"/>
            </a:endParaRPr>
          </a:p>
          <a:p>
            <a:pPr lvl="1" defTabSz="764396">
              <a:buFontTx/>
              <a:buChar char="•"/>
            </a:pPr>
            <a:r>
              <a:rPr lang="en-US" dirty="0" smtClean="0">
                <a:latin typeface="Arial" pitchFamily="34" charset="0"/>
              </a:rPr>
              <a:t> </a:t>
            </a:r>
            <a:r>
              <a:rPr lang="en-US" dirty="0" err="1" smtClean="0">
                <a:latin typeface="Arial" pitchFamily="34" charset="0"/>
              </a:rPr>
              <a:t>investavimas</a:t>
            </a:r>
            <a:r>
              <a:rPr lang="en-US" dirty="0" smtClean="0">
                <a:latin typeface="Arial" pitchFamily="34" charset="0"/>
              </a:rPr>
              <a:t> į </a:t>
            </a:r>
            <a:r>
              <a:rPr lang="en-US" dirty="0" err="1" smtClean="0">
                <a:latin typeface="Arial" pitchFamily="34" charset="0"/>
              </a:rPr>
              <a:t>akcijas</a:t>
            </a:r>
            <a:r>
              <a:rPr lang="en-US" dirty="0" smtClean="0">
                <a:latin typeface="Arial" pitchFamily="34" charset="0"/>
              </a:rPr>
              <a:t> (</a:t>
            </a:r>
            <a:r>
              <a:rPr lang="en-US" i="1" dirty="0" smtClean="0">
                <a:latin typeface="Arial" pitchFamily="34" charset="0"/>
              </a:rPr>
              <a:t>equity financing</a:t>
            </a:r>
            <a:r>
              <a:rPr lang="en-US" dirty="0" smtClean="0">
                <a:latin typeface="Arial" pitchFamily="34" charset="0"/>
              </a:rPr>
              <a:t>)</a:t>
            </a:r>
          </a:p>
          <a:p>
            <a:pPr lvl="1" defTabSz="764396">
              <a:buFontTx/>
              <a:buChar char="•"/>
            </a:pPr>
            <a:r>
              <a:rPr lang="en-US" dirty="0" smtClean="0">
                <a:latin typeface="Arial" pitchFamily="34" charset="0"/>
              </a:rPr>
              <a:t> </a:t>
            </a:r>
            <a:r>
              <a:rPr lang="en-US" dirty="0" err="1" smtClean="0">
                <a:latin typeface="Arial" pitchFamily="34" charset="0"/>
              </a:rPr>
              <a:t>rizikos</a:t>
            </a:r>
            <a:r>
              <a:rPr lang="en-US" dirty="0" smtClean="0">
                <a:latin typeface="Arial" pitchFamily="34" charset="0"/>
              </a:rPr>
              <a:t> </a:t>
            </a:r>
            <a:r>
              <a:rPr lang="en-US" dirty="0" err="1" smtClean="0">
                <a:latin typeface="Arial" pitchFamily="34" charset="0"/>
              </a:rPr>
              <a:t>kapitalas</a:t>
            </a:r>
            <a:r>
              <a:rPr lang="en-US" dirty="0" smtClean="0">
                <a:latin typeface="Arial" pitchFamily="34" charset="0"/>
              </a:rPr>
              <a:t> (</a:t>
            </a:r>
            <a:r>
              <a:rPr lang="en-US" i="1" dirty="0" smtClean="0">
                <a:latin typeface="Arial" pitchFamily="34" charset="0"/>
              </a:rPr>
              <a:t>venture and risk capital</a:t>
            </a:r>
            <a:r>
              <a:rPr lang="en-US" dirty="0" smtClean="0">
                <a:latin typeface="Arial" pitchFamily="34" charset="0"/>
              </a:rPr>
              <a:t>)</a:t>
            </a:r>
          </a:p>
          <a:p>
            <a:pPr lvl="1" defTabSz="764396">
              <a:buFontTx/>
              <a:buChar char="•"/>
            </a:pPr>
            <a:r>
              <a:rPr lang="en-US" dirty="0" smtClean="0">
                <a:latin typeface="Arial" pitchFamily="34" charset="0"/>
              </a:rPr>
              <a:t> </a:t>
            </a:r>
            <a:r>
              <a:rPr lang="en-US" b="1" dirty="0" err="1" smtClean="0">
                <a:latin typeface="Arial" pitchFamily="34" charset="0"/>
              </a:rPr>
              <a:t>investicijų</a:t>
            </a:r>
            <a:r>
              <a:rPr lang="en-US" b="1" dirty="0" smtClean="0">
                <a:latin typeface="Arial" pitchFamily="34" charset="0"/>
              </a:rPr>
              <a:t> į T&amp;P </a:t>
            </a:r>
            <a:r>
              <a:rPr lang="en-US" b="1" dirty="0" err="1" smtClean="0">
                <a:latin typeface="Arial" pitchFamily="34" charset="0"/>
              </a:rPr>
              <a:t>skatinimas</a:t>
            </a:r>
            <a:endParaRPr lang="en-US" b="1" dirty="0" smtClean="0">
              <a:latin typeface="Arial" pitchFamily="34" charset="0"/>
            </a:endParaRPr>
          </a:p>
          <a:p>
            <a:pPr lvl="1" defTabSz="764396">
              <a:buFontTx/>
              <a:buChar char="•"/>
            </a:pPr>
            <a:r>
              <a:rPr lang="en-US" dirty="0" err="1" smtClean="0">
                <a:latin typeface="Arial" pitchFamily="34" charset="0"/>
              </a:rPr>
              <a:t>garantijų</a:t>
            </a:r>
            <a:r>
              <a:rPr lang="en-US" dirty="0" smtClean="0">
                <a:latin typeface="Arial" pitchFamily="34" charset="0"/>
              </a:rPr>
              <a:t> </a:t>
            </a:r>
            <a:r>
              <a:rPr lang="en-US" dirty="0" err="1" smtClean="0">
                <a:latin typeface="Arial" pitchFamily="34" charset="0"/>
              </a:rPr>
              <a:t>mechanizmų</a:t>
            </a:r>
            <a:r>
              <a:rPr lang="en-US" dirty="0" smtClean="0">
                <a:latin typeface="Arial" pitchFamily="34" charset="0"/>
              </a:rPr>
              <a:t> </a:t>
            </a:r>
            <a:r>
              <a:rPr lang="en-US" dirty="0" err="1" smtClean="0">
                <a:latin typeface="Arial" pitchFamily="34" charset="0"/>
              </a:rPr>
              <a:t>kūrimas</a:t>
            </a:r>
            <a:endParaRPr lang="en-US" dirty="0" smtClean="0">
              <a:latin typeface="Arial" pitchFamily="34" charset="0"/>
            </a:endParaRPr>
          </a:p>
          <a:p>
            <a:pPr lvl="1" defTabSz="764396">
              <a:buFontTx/>
              <a:buChar char="•"/>
            </a:pPr>
            <a:r>
              <a:rPr lang="en-US" dirty="0" err="1" smtClean="0">
                <a:latin typeface="Arial" pitchFamily="34" charset="0"/>
              </a:rPr>
              <a:t>akcijų</a:t>
            </a:r>
            <a:r>
              <a:rPr lang="en-US" dirty="0" smtClean="0">
                <a:latin typeface="Arial" pitchFamily="34" charset="0"/>
              </a:rPr>
              <a:t> </a:t>
            </a:r>
            <a:r>
              <a:rPr lang="en-US" dirty="0" err="1" smtClean="0">
                <a:latin typeface="Arial" pitchFamily="34" charset="0"/>
              </a:rPr>
              <a:t>biržų</a:t>
            </a:r>
            <a:r>
              <a:rPr lang="en-US" dirty="0" smtClean="0">
                <a:latin typeface="Arial" pitchFamily="34" charset="0"/>
              </a:rPr>
              <a:t> </a:t>
            </a:r>
            <a:r>
              <a:rPr lang="en-US" dirty="0" err="1" smtClean="0">
                <a:latin typeface="Arial" pitchFamily="34" charset="0"/>
              </a:rPr>
              <a:t>veikla</a:t>
            </a:r>
            <a:r>
              <a:rPr lang="en-US" dirty="0" smtClean="0">
                <a:latin typeface="Arial" pitchFamily="34" charset="0"/>
              </a:rPr>
              <a:t>, </a:t>
            </a:r>
            <a:r>
              <a:rPr lang="en-US" dirty="0" err="1" smtClean="0">
                <a:latin typeface="Arial" pitchFamily="34" charset="0"/>
              </a:rPr>
              <a:t>ypatingai</a:t>
            </a:r>
            <a:r>
              <a:rPr lang="en-US" dirty="0" smtClean="0">
                <a:latin typeface="Arial" pitchFamily="34" charset="0"/>
              </a:rPr>
              <a:t> </a:t>
            </a:r>
            <a:r>
              <a:rPr lang="en-US" dirty="0" err="1" smtClean="0">
                <a:latin typeface="Arial" pitchFamily="34" charset="0"/>
              </a:rPr>
              <a:t>augimo</a:t>
            </a:r>
            <a:r>
              <a:rPr lang="en-US" dirty="0" smtClean="0">
                <a:latin typeface="Arial" pitchFamily="34" charset="0"/>
              </a:rPr>
              <a:t> </a:t>
            </a:r>
            <a:r>
              <a:rPr lang="en-US" dirty="0" err="1" smtClean="0">
                <a:latin typeface="Arial" pitchFamily="34" charset="0"/>
              </a:rPr>
              <a:t>kompanijų</a:t>
            </a:r>
            <a:r>
              <a:rPr lang="en-US" dirty="0" smtClean="0">
                <a:latin typeface="Arial" pitchFamily="34" charset="0"/>
              </a:rPr>
              <a:t> (</a:t>
            </a:r>
            <a:r>
              <a:rPr lang="en-US" i="1" dirty="0" smtClean="0">
                <a:latin typeface="Arial" pitchFamily="34" charset="0"/>
              </a:rPr>
              <a:t>growth companies</a:t>
            </a:r>
            <a:r>
              <a:rPr lang="en-US" dirty="0" smtClean="0">
                <a:latin typeface="Arial" pitchFamily="34" charset="0"/>
              </a:rPr>
              <a:t>)</a:t>
            </a:r>
          </a:p>
          <a:p>
            <a:pPr lvl="1" defTabSz="764396">
              <a:buFontTx/>
              <a:buChar char="•"/>
            </a:pPr>
            <a:r>
              <a:rPr lang="en-US" dirty="0" err="1" smtClean="0">
                <a:latin typeface="Arial" pitchFamily="34" charset="0"/>
              </a:rPr>
              <a:t>informacijos</a:t>
            </a:r>
            <a:r>
              <a:rPr lang="en-US" dirty="0" smtClean="0">
                <a:latin typeface="Arial" pitchFamily="34" charset="0"/>
              </a:rPr>
              <a:t> </a:t>
            </a:r>
            <a:r>
              <a:rPr lang="en-US" dirty="0" err="1" smtClean="0">
                <a:latin typeface="Arial" pitchFamily="34" charset="0"/>
              </a:rPr>
              <a:t>sklaida</a:t>
            </a:r>
            <a:endParaRPr lang="en-US" dirty="0" smtClean="0">
              <a:latin typeface="Arial" pitchFamily="34" charset="0"/>
            </a:endParaRPr>
          </a:p>
          <a:p>
            <a:pPr lvl="1" defTabSz="764396">
              <a:buFontTx/>
              <a:buChar char="•"/>
            </a:pPr>
            <a:r>
              <a:rPr lang="en-US" dirty="0" err="1" smtClean="0">
                <a:latin typeface="Arial" pitchFamily="34" charset="0"/>
              </a:rPr>
              <a:t>profesinio</a:t>
            </a:r>
            <a:r>
              <a:rPr lang="en-US" dirty="0" smtClean="0">
                <a:latin typeface="Arial" pitchFamily="34" charset="0"/>
              </a:rPr>
              <a:t> </a:t>
            </a:r>
            <a:r>
              <a:rPr lang="en-US" dirty="0" err="1" smtClean="0">
                <a:latin typeface="Arial" pitchFamily="34" charset="0"/>
              </a:rPr>
              <a:t>mokymo</a:t>
            </a:r>
            <a:r>
              <a:rPr lang="en-US" dirty="0" smtClean="0">
                <a:latin typeface="Arial" pitchFamily="34" charset="0"/>
              </a:rPr>
              <a:t> </a:t>
            </a:r>
            <a:r>
              <a:rPr lang="en-US" dirty="0" err="1" smtClean="0">
                <a:latin typeface="Arial" pitchFamily="34" charset="0"/>
              </a:rPr>
              <a:t>plėtotė</a:t>
            </a:r>
            <a:endParaRPr lang="en-US" dirty="0" smtClean="0">
              <a:latin typeface="Arial" pitchFamily="34" charset="0"/>
            </a:endParaRPr>
          </a:p>
          <a:p>
            <a:pPr lvl="1" defTabSz="764396">
              <a:buFontTx/>
              <a:buChar char="•"/>
            </a:pPr>
            <a:r>
              <a:rPr lang="en-US" dirty="0" err="1" smtClean="0">
                <a:latin typeface="Arial" pitchFamily="34" charset="0"/>
              </a:rPr>
              <a:t>patariamoji</a:t>
            </a:r>
            <a:r>
              <a:rPr lang="en-US" dirty="0" smtClean="0">
                <a:latin typeface="Arial" pitchFamily="34" charset="0"/>
              </a:rPr>
              <a:t> </a:t>
            </a:r>
            <a:r>
              <a:rPr lang="en-US" dirty="0" err="1" smtClean="0">
                <a:latin typeface="Arial" pitchFamily="34" charset="0"/>
              </a:rPr>
              <a:t>veikla</a:t>
            </a:r>
            <a:endParaRPr lang="en-US" dirty="0" smtClean="0">
              <a:latin typeface="Arial" pitchFamily="34" charset="0"/>
            </a:endParaRPr>
          </a:p>
          <a:p>
            <a:pPr lvl="1" defTabSz="764396">
              <a:buFontTx/>
              <a:buChar char="•"/>
            </a:pPr>
            <a:r>
              <a:rPr lang="en-US" dirty="0" err="1" smtClean="0">
                <a:latin typeface="Arial" pitchFamily="34" charset="0"/>
              </a:rPr>
              <a:t>geriausios</a:t>
            </a:r>
            <a:r>
              <a:rPr lang="en-US" dirty="0" smtClean="0">
                <a:latin typeface="Arial" pitchFamily="34" charset="0"/>
              </a:rPr>
              <a:t> </a:t>
            </a:r>
            <a:r>
              <a:rPr lang="en-US" dirty="0" err="1" smtClean="0">
                <a:latin typeface="Arial" pitchFamily="34" charset="0"/>
              </a:rPr>
              <a:t>praktikos</a:t>
            </a:r>
            <a:r>
              <a:rPr lang="en-US" dirty="0" smtClean="0">
                <a:latin typeface="Arial" pitchFamily="34" charset="0"/>
              </a:rPr>
              <a:t> </a:t>
            </a:r>
            <a:r>
              <a:rPr lang="en-US" dirty="0" err="1" smtClean="0">
                <a:latin typeface="Arial" pitchFamily="34" charset="0"/>
              </a:rPr>
              <a:t>ir</a:t>
            </a:r>
            <a:r>
              <a:rPr lang="en-US" dirty="0" smtClean="0">
                <a:latin typeface="Arial" pitchFamily="34" charset="0"/>
              </a:rPr>
              <a:t> </a:t>
            </a:r>
            <a:r>
              <a:rPr lang="en-US" dirty="0" err="1" smtClean="0">
                <a:latin typeface="Arial" pitchFamily="34" charset="0"/>
              </a:rPr>
              <a:t>patirties</a:t>
            </a:r>
            <a:r>
              <a:rPr lang="en-US" dirty="0" smtClean="0">
                <a:latin typeface="Arial" pitchFamily="34" charset="0"/>
              </a:rPr>
              <a:t> </a:t>
            </a:r>
            <a:r>
              <a:rPr lang="en-US" dirty="0" err="1" smtClean="0">
                <a:latin typeface="Arial" pitchFamily="34" charset="0"/>
              </a:rPr>
              <a:t>skleidimas</a:t>
            </a:r>
            <a:r>
              <a:rPr lang="en-US" dirty="0" smtClean="0">
                <a:latin typeface="Arial" pitchFamily="34" charset="0"/>
              </a:rPr>
              <a:t> </a:t>
            </a:r>
          </a:p>
          <a:p>
            <a:pPr lvl="1" defTabSz="764396">
              <a:buFontTx/>
              <a:buChar char="•"/>
            </a:pPr>
            <a:r>
              <a:rPr lang="en-US" dirty="0" err="1" smtClean="0">
                <a:latin typeface="Arial" pitchFamily="34" charset="0"/>
              </a:rPr>
              <a:t>mokesčių</a:t>
            </a:r>
            <a:r>
              <a:rPr lang="en-US" dirty="0" smtClean="0">
                <a:latin typeface="Arial" pitchFamily="34" charset="0"/>
              </a:rPr>
              <a:t> </a:t>
            </a:r>
            <a:r>
              <a:rPr lang="en-US" dirty="0" err="1" smtClean="0">
                <a:latin typeface="Arial" pitchFamily="34" charset="0"/>
              </a:rPr>
              <a:t>lengvatos</a:t>
            </a:r>
            <a:endParaRPr lang="en-US" dirty="0" smtClean="0">
              <a:latin typeface="Arial" pitchFamily="34" charset="0"/>
            </a:endParaRPr>
          </a:p>
          <a:p>
            <a:pPr defTabSz="764396"/>
            <a:endParaRPr lang="en-US" dirty="0"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DA79801F-6582-4BDD-B7CF-B5D4E0A8A2FD}" type="slidenum">
              <a:rPr lang="lt-LT" smtClean="0">
                <a:latin typeface="Arial" pitchFamily="34" charset="0"/>
                <a:ea typeface="MS PGothic" pitchFamily="34" charset="-128"/>
              </a:rPr>
              <a:pPr/>
              <a:t>30</a:t>
            </a:fld>
            <a:endParaRPr lang="lt-LT" smtClean="0">
              <a:latin typeface="Arial" pitchFamily="34" charset="0"/>
              <a:ea typeface="MS PGothic" pitchFamily="34" charset="-128"/>
            </a:endParaRPr>
          </a:p>
        </p:txBody>
      </p:sp>
      <p:sp>
        <p:nvSpPr>
          <p:cNvPr id="9219" name="Rectangle 2"/>
          <p:cNvSpPr>
            <a:spLocks noRot="1" noChangeArrowheads="1" noTextEdit="1"/>
          </p:cNvSpPr>
          <p:nvPr>
            <p:ph type="sldImg"/>
          </p:nvPr>
        </p:nvSpPr>
        <p:spPr>
          <a:xfrm>
            <a:off x="874713" y="738188"/>
            <a:ext cx="4913312" cy="3686175"/>
          </a:xfrm>
          <a:ln/>
        </p:spPr>
      </p:sp>
      <p:sp>
        <p:nvSpPr>
          <p:cNvPr id="9220" name="Rectangle 3"/>
          <p:cNvSpPr>
            <a:spLocks noGrp="1" noChangeArrowheads="1"/>
          </p:cNvSpPr>
          <p:nvPr>
            <p:ph type="body" idx="1"/>
          </p:nvPr>
        </p:nvSpPr>
        <p:spPr>
          <a:noFill/>
          <a:ln/>
        </p:spPr>
        <p:txBody>
          <a:bodyPr/>
          <a:lstStyle/>
          <a:p>
            <a:pPr defTabSz="764396"/>
            <a:r>
              <a:rPr lang="en-US" dirty="0" err="1" smtClean="0">
                <a:latin typeface="Arial" pitchFamily="34" charset="0"/>
              </a:rPr>
              <a:t>Privataus</a:t>
            </a:r>
            <a:r>
              <a:rPr lang="en-US" dirty="0" smtClean="0">
                <a:latin typeface="Arial" pitchFamily="34" charset="0"/>
              </a:rPr>
              <a:t> </a:t>
            </a:r>
            <a:r>
              <a:rPr lang="en-US" dirty="0" err="1" smtClean="0">
                <a:latin typeface="Arial" pitchFamily="34" charset="0"/>
              </a:rPr>
              <a:t>ir</a:t>
            </a:r>
            <a:r>
              <a:rPr lang="en-US" dirty="0" smtClean="0">
                <a:latin typeface="Arial" pitchFamily="34" charset="0"/>
              </a:rPr>
              <a:t> </a:t>
            </a:r>
            <a:r>
              <a:rPr lang="en-US" dirty="0" err="1" smtClean="0">
                <a:latin typeface="Arial" pitchFamily="34" charset="0"/>
              </a:rPr>
              <a:t>viešojo</a:t>
            </a:r>
            <a:r>
              <a:rPr lang="en-US" dirty="0" smtClean="0">
                <a:latin typeface="Arial" pitchFamily="34" charset="0"/>
              </a:rPr>
              <a:t> </a:t>
            </a:r>
            <a:r>
              <a:rPr lang="en-US" dirty="0" err="1" smtClean="0">
                <a:latin typeface="Arial" pitchFamily="34" charset="0"/>
              </a:rPr>
              <a:t>kapitalo</a:t>
            </a:r>
            <a:r>
              <a:rPr lang="en-US" dirty="0" smtClean="0">
                <a:latin typeface="Arial" pitchFamily="34" charset="0"/>
              </a:rPr>
              <a:t> </a:t>
            </a:r>
            <a:r>
              <a:rPr lang="en-US" dirty="0" err="1" smtClean="0">
                <a:latin typeface="Arial" pitchFamily="34" charset="0"/>
              </a:rPr>
              <a:t>sąveika</a:t>
            </a:r>
            <a:endParaRPr lang="en-US" dirty="0" smtClean="0">
              <a:latin typeface="Arial" pitchFamily="34" charset="0"/>
            </a:endParaRPr>
          </a:p>
          <a:p>
            <a:pPr defTabSz="764396"/>
            <a:r>
              <a:rPr lang="en-US" dirty="0" err="1" smtClean="0">
                <a:latin typeface="Arial" pitchFamily="34" charset="0"/>
              </a:rPr>
              <a:t>Finansiniai</a:t>
            </a:r>
            <a:r>
              <a:rPr lang="en-US" dirty="0" smtClean="0">
                <a:latin typeface="Arial" pitchFamily="34" charset="0"/>
              </a:rPr>
              <a:t> (</a:t>
            </a:r>
            <a:r>
              <a:rPr lang="en-US" dirty="0" err="1" smtClean="0">
                <a:latin typeface="Arial" pitchFamily="34" charset="0"/>
              </a:rPr>
              <a:t>paramos</a:t>
            </a:r>
            <a:r>
              <a:rPr lang="en-US" dirty="0" smtClean="0">
                <a:latin typeface="Arial" pitchFamily="34" charset="0"/>
              </a:rPr>
              <a:t>) </a:t>
            </a:r>
            <a:r>
              <a:rPr lang="en-US" dirty="0" err="1" smtClean="0">
                <a:latin typeface="Arial" pitchFamily="34" charset="0"/>
              </a:rPr>
              <a:t>mechanizmai</a:t>
            </a:r>
            <a:r>
              <a:rPr lang="en-US" dirty="0" smtClean="0">
                <a:latin typeface="Arial" pitchFamily="34" charset="0"/>
              </a:rPr>
              <a:t>  </a:t>
            </a:r>
          </a:p>
          <a:p>
            <a:pPr lvl="1" defTabSz="764396">
              <a:buFontTx/>
              <a:buChar char="•"/>
            </a:pPr>
            <a:r>
              <a:rPr lang="en-US" dirty="0" smtClean="0">
                <a:latin typeface="Arial" pitchFamily="34" charset="0"/>
              </a:rPr>
              <a:t> </a:t>
            </a:r>
            <a:r>
              <a:rPr lang="en-US" dirty="0" err="1" smtClean="0">
                <a:latin typeface="Arial" pitchFamily="34" charset="0"/>
              </a:rPr>
              <a:t>privataus</a:t>
            </a:r>
            <a:r>
              <a:rPr lang="en-US" dirty="0" smtClean="0">
                <a:latin typeface="Arial" pitchFamily="34" charset="0"/>
              </a:rPr>
              <a:t> </a:t>
            </a:r>
            <a:r>
              <a:rPr lang="en-US" dirty="0" err="1" smtClean="0">
                <a:latin typeface="Arial" pitchFamily="34" charset="0"/>
              </a:rPr>
              <a:t>kapitalo</a:t>
            </a:r>
            <a:r>
              <a:rPr lang="en-US" dirty="0" smtClean="0">
                <a:latin typeface="Arial" pitchFamily="34" charset="0"/>
              </a:rPr>
              <a:t> </a:t>
            </a:r>
            <a:r>
              <a:rPr lang="en-US" dirty="0" err="1" smtClean="0">
                <a:latin typeface="Arial" pitchFamily="34" charset="0"/>
              </a:rPr>
              <a:t>mobilizacija</a:t>
            </a:r>
            <a:endParaRPr lang="en-US" dirty="0" smtClean="0">
              <a:latin typeface="Arial" pitchFamily="34" charset="0"/>
            </a:endParaRPr>
          </a:p>
          <a:p>
            <a:pPr lvl="1" defTabSz="764396">
              <a:buFontTx/>
              <a:buChar char="•"/>
            </a:pPr>
            <a:r>
              <a:rPr lang="en-US" dirty="0" smtClean="0">
                <a:latin typeface="Arial" pitchFamily="34" charset="0"/>
              </a:rPr>
              <a:t> </a:t>
            </a:r>
            <a:r>
              <a:rPr lang="en-US" dirty="0" err="1" smtClean="0">
                <a:latin typeface="Arial" pitchFamily="34" charset="0"/>
              </a:rPr>
              <a:t>investavimas</a:t>
            </a:r>
            <a:r>
              <a:rPr lang="en-US" dirty="0" smtClean="0">
                <a:latin typeface="Arial" pitchFamily="34" charset="0"/>
              </a:rPr>
              <a:t> į </a:t>
            </a:r>
            <a:r>
              <a:rPr lang="en-US" dirty="0" err="1" smtClean="0">
                <a:latin typeface="Arial" pitchFamily="34" charset="0"/>
              </a:rPr>
              <a:t>akcijas</a:t>
            </a:r>
            <a:r>
              <a:rPr lang="en-US" dirty="0" smtClean="0">
                <a:latin typeface="Arial" pitchFamily="34" charset="0"/>
              </a:rPr>
              <a:t> (</a:t>
            </a:r>
            <a:r>
              <a:rPr lang="en-US" i="1" dirty="0" smtClean="0">
                <a:latin typeface="Arial" pitchFamily="34" charset="0"/>
              </a:rPr>
              <a:t>equity financing</a:t>
            </a:r>
            <a:r>
              <a:rPr lang="en-US" dirty="0" smtClean="0">
                <a:latin typeface="Arial" pitchFamily="34" charset="0"/>
              </a:rPr>
              <a:t>)</a:t>
            </a:r>
          </a:p>
          <a:p>
            <a:pPr lvl="1" defTabSz="764396">
              <a:buFontTx/>
              <a:buChar char="•"/>
            </a:pPr>
            <a:r>
              <a:rPr lang="en-US" dirty="0" smtClean="0">
                <a:latin typeface="Arial" pitchFamily="34" charset="0"/>
              </a:rPr>
              <a:t> </a:t>
            </a:r>
            <a:r>
              <a:rPr lang="en-US" dirty="0" err="1" smtClean="0">
                <a:latin typeface="Arial" pitchFamily="34" charset="0"/>
              </a:rPr>
              <a:t>rizikos</a:t>
            </a:r>
            <a:r>
              <a:rPr lang="en-US" dirty="0" smtClean="0">
                <a:latin typeface="Arial" pitchFamily="34" charset="0"/>
              </a:rPr>
              <a:t> </a:t>
            </a:r>
            <a:r>
              <a:rPr lang="en-US" dirty="0" err="1" smtClean="0">
                <a:latin typeface="Arial" pitchFamily="34" charset="0"/>
              </a:rPr>
              <a:t>kapitalas</a:t>
            </a:r>
            <a:r>
              <a:rPr lang="en-US" dirty="0" smtClean="0">
                <a:latin typeface="Arial" pitchFamily="34" charset="0"/>
              </a:rPr>
              <a:t> (</a:t>
            </a:r>
            <a:r>
              <a:rPr lang="en-US" i="1" dirty="0" smtClean="0">
                <a:latin typeface="Arial" pitchFamily="34" charset="0"/>
              </a:rPr>
              <a:t>venture and risk capital</a:t>
            </a:r>
            <a:r>
              <a:rPr lang="en-US" dirty="0" smtClean="0">
                <a:latin typeface="Arial" pitchFamily="34" charset="0"/>
              </a:rPr>
              <a:t>)</a:t>
            </a:r>
          </a:p>
          <a:p>
            <a:pPr lvl="1" defTabSz="764396">
              <a:buFontTx/>
              <a:buChar char="•"/>
            </a:pPr>
            <a:r>
              <a:rPr lang="en-US" dirty="0" smtClean="0">
                <a:latin typeface="Arial" pitchFamily="34" charset="0"/>
              </a:rPr>
              <a:t> </a:t>
            </a:r>
            <a:r>
              <a:rPr lang="en-US" b="1" dirty="0" err="1" smtClean="0">
                <a:latin typeface="Arial" pitchFamily="34" charset="0"/>
              </a:rPr>
              <a:t>investicijų</a:t>
            </a:r>
            <a:r>
              <a:rPr lang="en-US" b="1" dirty="0" smtClean="0">
                <a:latin typeface="Arial" pitchFamily="34" charset="0"/>
              </a:rPr>
              <a:t> į T&amp;P </a:t>
            </a:r>
            <a:r>
              <a:rPr lang="en-US" b="1" dirty="0" err="1" smtClean="0">
                <a:latin typeface="Arial" pitchFamily="34" charset="0"/>
              </a:rPr>
              <a:t>skatinimas</a:t>
            </a:r>
            <a:endParaRPr lang="en-US" b="1" dirty="0" smtClean="0">
              <a:latin typeface="Arial" pitchFamily="34" charset="0"/>
            </a:endParaRPr>
          </a:p>
          <a:p>
            <a:pPr lvl="1" defTabSz="764396">
              <a:buFontTx/>
              <a:buChar char="•"/>
            </a:pPr>
            <a:r>
              <a:rPr lang="en-US" dirty="0" err="1" smtClean="0">
                <a:latin typeface="Arial" pitchFamily="34" charset="0"/>
              </a:rPr>
              <a:t>garantijų</a:t>
            </a:r>
            <a:r>
              <a:rPr lang="en-US" dirty="0" smtClean="0">
                <a:latin typeface="Arial" pitchFamily="34" charset="0"/>
              </a:rPr>
              <a:t> </a:t>
            </a:r>
            <a:r>
              <a:rPr lang="en-US" dirty="0" err="1" smtClean="0">
                <a:latin typeface="Arial" pitchFamily="34" charset="0"/>
              </a:rPr>
              <a:t>mechanizmų</a:t>
            </a:r>
            <a:r>
              <a:rPr lang="en-US" dirty="0" smtClean="0">
                <a:latin typeface="Arial" pitchFamily="34" charset="0"/>
              </a:rPr>
              <a:t> </a:t>
            </a:r>
            <a:r>
              <a:rPr lang="en-US" dirty="0" err="1" smtClean="0">
                <a:latin typeface="Arial" pitchFamily="34" charset="0"/>
              </a:rPr>
              <a:t>kūrimas</a:t>
            </a:r>
            <a:endParaRPr lang="en-US" dirty="0" smtClean="0">
              <a:latin typeface="Arial" pitchFamily="34" charset="0"/>
            </a:endParaRPr>
          </a:p>
          <a:p>
            <a:pPr lvl="1" defTabSz="764396">
              <a:buFontTx/>
              <a:buChar char="•"/>
            </a:pPr>
            <a:r>
              <a:rPr lang="en-US" dirty="0" err="1" smtClean="0">
                <a:latin typeface="Arial" pitchFamily="34" charset="0"/>
              </a:rPr>
              <a:t>akcijų</a:t>
            </a:r>
            <a:r>
              <a:rPr lang="en-US" dirty="0" smtClean="0">
                <a:latin typeface="Arial" pitchFamily="34" charset="0"/>
              </a:rPr>
              <a:t> </a:t>
            </a:r>
            <a:r>
              <a:rPr lang="en-US" dirty="0" err="1" smtClean="0">
                <a:latin typeface="Arial" pitchFamily="34" charset="0"/>
              </a:rPr>
              <a:t>biržų</a:t>
            </a:r>
            <a:r>
              <a:rPr lang="en-US" dirty="0" smtClean="0">
                <a:latin typeface="Arial" pitchFamily="34" charset="0"/>
              </a:rPr>
              <a:t> </a:t>
            </a:r>
            <a:r>
              <a:rPr lang="en-US" dirty="0" err="1" smtClean="0">
                <a:latin typeface="Arial" pitchFamily="34" charset="0"/>
              </a:rPr>
              <a:t>veikla</a:t>
            </a:r>
            <a:r>
              <a:rPr lang="en-US" dirty="0" smtClean="0">
                <a:latin typeface="Arial" pitchFamily="34" charset="0"/>
              </a:rPr>
              <a:t>, </a:t>
            </a:r>
            <a:r>
              <a:rPr lang="en-US" dirty="0" err="1" smtClean="0">
                <a:latin typeface="Arial" pitchFamily="34" charset="0"/>
              </a:rPr>
              <a:t>ypatingai</a:t>
            </a:r>
            <a:r>
              <a:rPr lang="en-US" dirty="0" smtClean="0">
                <a:latin typeface="Arial" pitchFamily="34" charset="0"/>
              </a:rPr>
              <a:t> </a:t>
            </a:r>
            <a:r>
              <a:rPr lang="en-US" dirty="0" err="1" smtClean="0">
                <a:latin typeface="Arial" pitchFamily="34" charset="0"/>
              </a:rPr>
              <a:t>augimo</a:t>
            </a:r>
            <a:r>
              <a:rPr lang="en-US" dirty="0" smtClean="0">
                <a:latin typeface="Arial" pitchFamily="34" charset="0"/>
              </a:rPr>
              <a:t> </a:t>
            </a:r>
            <a:r>
              <a:rPr lang="en-US" dirty="0" err="1" smtClean="0">
                <a:latin typeface="Arial" pitchFamily="34" charset="0"/>
              </a:rPr>
              <a:t>kompanijų</a:t>
            </a:r>
            <a:r>
              <a:rPr lang="en-US" dirty="0" smtClean="0">
                <a:latin typeface="Arial" pitchFamily="34" charset="0"/>
              </a:rPr>
              <a:t> (</a:t>
            </a:r>
            <a:r>
              <a:rPr lang="en-US" i="1" dirty="0" smtClean="0">
                <a:latin typeface="Arial" pitchFamily="34" charset="0"/>
              </a:rPr>
              <a:t>growth companies</a:t>
            </a:r>
            <a:r>
              <a:rPr lang="en-US" dirty="0" smtClean="0">
                <a:latin typeface="Arial" pitchFamily="34" charset="0"/>
              </a:rPr>
              <a:t>)</a:t>
            </a:r>
          </a:p>
          <a:p>
            <a:pPr lvl="1" defTabSz="764396">
              <a:buFontTx/>
              <a:buChar char="•"/>
            </a:pPr>
            <a:r>
              <a:rPr lang="en-US" dirty="0" err="1" smtClean="0">
                <a:latin typeface="Arial" pitchFamily="34" charset="0"/>
              </a:rPr>
              <a:t>informacijos</a:t>
            </a:r>
            <a:r>
              <a:rPr lang="en-US" dirty="0" smtClean="0">
                <a:latin typeface="Arial" pitchFamily="34" charset="0"/>
              </a:rPr>
              <a:t> </a:t>
            </a:r>
            <a:r>
              <a:rPr lang="en-US" dirty="0" err="1" smtClean="0">
                <a:latin typeface="Arial" pitchFamily="34" charset="0"/>
              </a:rPr>
              <a:t>sklaida</a:t>
            </a:r>
            <a:endParaRPr lang="en-US" dirty="0" smtClean="0">
              <a:latin typeface="Arial" pitchFamily="34" charset="0"/>
            </a:endParaRPr>
          </a:p>
          <a:p>
            <a:pPr lvl="1" defTabSz="764396">
              <a:buFontTx/>
              <a:buChar char="•"/>
            </a:pPr>
            <a:r>
              <a:rPr lang="en-US" dirty="0" err="1" smtClean="0">
                <a:latin typeface="Arial" pitchFamily="34" charset="0"/>
              </a:rPr>
              <a:t>profesinio</a:t>
            </a:r>
            <a:r>
              <a:rPr lang="en-US" dirty="0" smtClean="0">
                <a:latin typeface="Arial" pitchFamily="34" charset="0"/>
              </a:rPr>
              <a:t> </a:t>
            </a:r>
            <a:r>
              <a:rPr lang="en-US" dirty="0" err="1" smtClean="0">
                <a:latin typeface="Arial" pitchFamily="34" charset="0"/>
              </a:rPr>
              <a:t>mokymo</a:t>
            </a:r>
            <a:r>
              <a:rPr lang="en-US" dirty="0" smtClean="0">
                <a:latin typeface="Arial" pitchFamily="34" charset="0"/>
              </a:rPr>
              <a:t> </a:t>
            </a:r>
            <a:r>
              <a:rPr lang="en-US" dirty="0" err="1" smtClean="0">
                <a:latin typeface="Arial" pitchFamily="34" charset="0"/>
              </a:rPr>
              <a:t>plėtotė</a:t>
            </a:r>
            <a:endParaRPr lang="en-US" dirty="0" smtClean="0">
              <a:latin typeface="Arial" pitchFamily="34" charset="0"/>
            </a:endParaRPr>
          </a:p>
          <a:p>
            <a:pPr lvl="1" defTabSz="764396">
              <a:buFontTx/>
              <a:buChar char="•"/>
            </a:pPr>
            <a:r>
              <a:rPr lang="en-US" dirty="0" err="1" smtClean="0">
                <a:latin typeface="Arial" pitchFamily="34" charset="0"/>
              </a:rPr>
              <a:t>patariamoji</a:t>
            </a:r>
            <a:r>
              <a:rPr lang="en-US" dirty="0" smtClean="0">
                <a:latin typeface="Arial" pitchFamily="34" charset="0"/>
              </a:rPr>
              <a:t> </a:t>
            </a:r>
            <a:r>
              <a:rPr lang="en-US" dirty="0" err="1" smtClean="0">
                <a:latin typeface="Arial" pitchFamily="34" charset="0"/>
              </a:rPr>
              <a:t>veikla</a:t>
            </a:r>
            <a:endParaRPr lang="en-US" dirty="0" smtClean="0">
              <a:latin typeface="Arial" pitchFamily="34" charset="0"/>
            </a:endParaRPr>
          </a:p>
          <a:p>
            <a:pPr lvl="1" defTabSz="764396">
              <a:buFontTx/>
              <a:buChar char="•"/>
            </a:pPr>
            <a:r>
              <a:rPr lang="en-US" dirty="0" err="1" smtClean="0">
                <a:latin typeface="Arial" pitchFamily="34" charset="0"/>
              </a:rPr>
              <a:t>geriausios</a:t>
            </a:r>
            <a:r>
              <a:rPr lang="en-US" dirty="0" smtClean="0">
                <a:latin typeface="Arial" pitchFamily="34" charset="0"/>
              </a:rPr>
              <a:t> </a:t>
            </a:r>
            <a:r>
              <a:rPr lang="en-US" dirty="0" err="1" smtClean="0">
                <a:latin typeface="Arial" pitchFamily="34" charset="0"/>
              </a:rPr>
              <a:t>praktikos</a:t>
            </a:r>
            <a:r>
              <a:rPr lang="en-US" dirty="0" smtClean="0">
                <a:latin typeface="Arial" pitchFamily="34" charset="0"/>
              </a:rPr>
              <a:t> </a:t>
            </a:r>
            <a:r>
              <a:rPr lang="en-US" dirty="0" err="1" smtClean="0">
                <a:latin typeface="Arial" pitchFamily="34" charset="0"/>
              </a:rPr>
              <a:t>ir</a:t>
            </a:r>
            <a:r>
              <a:rPr lang="en-US" dirty="0" smtClean="0">
                <a:latin typeface="Arial" pitchFamily="34" charset="0"/>
              </a:rPr>
              <a:t> </a:t>
            </a:r>
            <a:r>
              <a:rPr lang="en-US" dirty="0" err="1" smtClean="0">
                <a:latin typeface="Arial" pitchFamily="34" charset="0"/>
              </a:rPr>
              <a:t>patirties</a:t>
            </a:r>
            <a:r>
              <a:rPr lang="en-US" dirty="0" smtClean="0">
                <a:latin typeface="Arial" pitchFamily="34" charset="0"/>
              </a:rPr>
              <a:t> </a:t>
            </a:r>
            <a:r>
              <a:rPr lang="en-US" dirty="0" err="1" smtClean="0">
                <a:latin typeface="Arial" pitchFamily="34" charset="0"/>
              </a:rPr>
              <a:t>skleidimas</a:t>
            </a:r>
            <a:r>
              <a:rPr lang="en-US" dirty="0" smtClean="0">
                <a:latin typeface="Arial" pitchFamily="34" charset="0"/>
              </a:rPr>
              <a:t> </a:t>
            </a:r>
          </a:p>
          <a:p>
            <a:pPr lvl="1" defTabSz="764396">
              <a:buFontTx/>
              <a:buChar char="•"/>
            </a:pPr>
            <a:r>
              <a:rPr lang="en-US" dirty="0" err="1" smtClean="0">
                <a:latin typeface="Arial" pitchFamily="34" charset="0"/>
              </a:rPr>
              <a:t>mokesčių</a:t>
            </a:r>
            <a:r>
              <a:rPr lang="en-US" dirty="0" smtClean="0">
                <a:latin typeface="Arial" pitchFamily="34" charset="0"/>
              </a:rPr>
              <a:t> </a:t>
            </a:r>
            <a:r>
              <a:rPr lang="en-US" dirty="0" err="1" smtClean="0">
                <a:latin typeface="Arial" pitchFamily="34" charset="0"/>
              </a:rPr>
              <a:t>lengvatos</a:t>
            </a:r>
            <a:endParaRPr lang="en-US" dirty="0" smtClean="0">
              <a:latin typeface="Arial" pitchFamily="34" charset="0"/>
            </a:endParaRPr>
          </a:p>
          <a:p>
            <a:pPr defTabSz="764396"/>
            <a:endParaRPr lang="en-US" dirty="0"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19218ED3-2506-4DAD-A2DF-AE200A9CBB16}" type="slidenum">
              <a:rPr lang="en-US" smtClean="0">
                <a:latin typeface="Arial" pitchFamily="34" charset="0"/>
                <a:ea typeface="MS PGothic" pitchFamily="34" charset="-128"/>
              </a:rPr>
              <a:pPr/>
              <a:t>31</a:t>
            </a:fld>
            <a:endParaRPr lang="en-US" smtClean="0">
              <a:latin typeface="Arial" pitchFamily="34" charset="0"/>
              <a:ea typeface="MS PGothic" pitchFamily="34" charset="-128"/>
            </a:endParaRPr>
          </a:p>
        </p:txBody>
      </p:sp>
      <p:sp>
        <p:nvSpPr>
          <p:cNvPr id="10243" name="Rectangle 2"/>
          <p:cNvSpPr>
            <a:spLocks noChangeArrowheads="1" noTextEdit="1"/>
          </p:cNvSpPr>
          <p:nvPr>
            <p:ph type="sldImg"/>
          </p:nvPr>
        </p:nvSpPr>
        <p:spPr>
          <a:xfrm>
            <a:off x="908050" y="762000"/>
            <a:ext cx="4883150" cy="3662363"/>
          </a:xfrm>
          <a:ln/>
        </p:spPr>
      </p:sp>
      <p:sp>
        <p:nvSpPr>
          <p:cNvPr id="10244" name="Rectangle 3"/>
          <p:cNvSpPr>
            <a:spLocks noGrp="1" noChangeArrowheads="1"/>
          </p:cNvSpPr>
          <p:nvPr>
            <p:ph type="body" idx="1"/>
          </p:nvPr>
        </p:nvSpPr>
        <p:spPr>
          <a:xfrm>
            <a:off x="913296" y="4653391"/>
            <a:ext cx="4871904" cy="4426135"/>
          </a:xfrm>
          <a:noFill/>
          <a:ln/>
        </p:spPr>
        <p:txBody>
          <a:bodyPr/>
          <a:lstStyle/>
          <a:p>
            <a:pPr algn="just" eaLnBrk="1" hangingPunct="1"/>
            <a:r>
              <a:rPr lang="lt-LT" smtClean="0">
                <a:latin typeface="Arial" pitchFamily="34" charset="0"/>
                <a:ea typeface="Arial Unicode MS" pitchFamily="34" charset="-128"/>
                <a:cs typeface="Arial Unicode MS" pitchFamily="34" charset="-128"/>
              </a:rPr>
              <a:t>Tačiau inovacijas realizuoja ne valdžios institucijos. Tarptautinė įmonių kooperacija bei integracija, gal būt, žymiai didesnis inovacijų šaltinis. Neabejotina, kad tiek tiesioginės užsienio investicijos, tiek ir žinių bei know-how perdavimas iš esmės paskatino inovacijas Lietuvos įmonėse. Net 23% apklaustų Lietuvos įmonių nurodė, kad jos atnaujino ar patobulino savo gamybines technologijas, bendradarbiaudamos su užsienio specialistais. </a:t>
            </a:r>
            <a:endParaRPr lang="en-GB" smtClean="0">
              <a:latin typeface="Arial" pitchFamily="34" charset="0"/>
              <a:ea typeface="Arial Unicode MS" pitchFamily="34" charset="-128"/>
              <a:cs typeface="Arial Unicode MS" pitchFamily="34" charset="-128"/>
            </a:endParaRPr>
          </a:p>
          <a:p>
            <a:pPr algn="just" eaLnBrk="1" hangingPunct="1"/>
            <a:r>
              <a:rPr lang="lt-LT" smtClean="0">
                <a:latin typeface="Arial" pitchFamily="34" charset="0"/>
                <a:ea typeface="Arial Unicode MS" pitchFamily="34" charset="-128"/>
                <a:cs typeface="Arial Unicode MS" pitchFamily="34" charset="-128"/>
              </a:rPr>
              <a:t> </a:t>
            </a:r>
            <a:endParaRPr lang="en-GB" smtClean="0">
              <a:latin typeface="Arial" pitchFamily="34" charset="0"/>
              <a:ea typeface="Arial Unicode MS" pitchFamily="34" charset="-128"/>
              <a:cs typeface="Arial Unicode MS" pitchFamily="34" charset="-128"/>
            </a:endParaRPr>
          </a:p>
          <a:p>
            <a:pPr algn="just" eaLnBrk="1" hangingPunct="1"/>
            <a:r>
              <a:rPr lang="lt-LT" smtClean="0">
                <a:latin typeface="Arial" pitchFamily="34" charset="0"/>
                <a:ea typeface="Arial Unicode MS" pitchFamily="34" charset="-128"/>
                <a:cs typeface="Arial Unicode MS" pitchFamily="34" charset="-128"/>
              </a:rPr>
              <a:t> </a:t>
            </a:r>
            <a:r>
              <a:rPr lang="lt-LT" smtClean="0">
                <a:latin typeface="Lucida Console" pitchFamily="49" charset="0"/>
                <a:cs typeface="Times New Roman" pitchFamily="18" charset="0"/>
              </a:rPr>
              <a:t>[4 skaidrė. Pramonės struktūra. I]</a:t>
            </a:r>
            <a:endParaRPr lang="en-GB" i="1" smtClean="0">
              <a:latin typeface="Arial" pitchFamily="34" charset="0"/>
              <a:cs typeface="Times New Roman" pitchFamily="18" charset="0"/>
            </a:endParaRPr>
          </a:p>
          <a:p>
            <a:pPr eaLnBrk="1" hangingPunct="1"/>
            <a:endParaRPr lang="en-GB"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ADB83AE-8C3F-430C-A4EE-477AAFF7FF8E}" type="slidenum">
              <a:rPr lang="en-US"/>
              <a:pPr>
                <a:defRPr/>
              </a:pPr>
              <a:t>6</a:t>
            </a:fld>
            <a:endParaRPr lang="en-US"/>
          </a:p>
        </p:txBody>
      </p:sp>
      <p:sp>
        <p:nvSpPr>
          <p:cNvPr id="30723" name="Rectangle 2"/>
          <p:cNvSpPr>
            <a:spLocks noChangeArrowheads="1" noTextEdit="1"/>
          </p:cNvSpPr>
          <p:nvPr>
            <p:ph type="sldImg"/>
          </p:nvPr>
        </p:nvSpPr>
        <p:spPr>
          <a:xfrm>
            <a:off x="874713" y="738188"/>
            <a:ext cx="4913312" cy="3686175"/>
          </a:xfrm>
          <a:ln/>
        </p:spPr>
      </p:sp>
      <p:sp>
        <p:nvSpPr>
          <p:cNvPr id="30724" name="Rectangle 3"/>
          <p:cNvSpPr>
            <a:spLocks noGrp="1" noChangeArrowheads="1"/>
          </p:cNvSpPr>
          <p:nvPr>
            <p:ph type="body" idx="1"/>
          </p:nvPr>
        </p:nvSpPr>
        <p:spPr>
          <a:noFill/>
          <a:ln/>
        </p:spPr>
        <p:txBody>
          <a:bodyPr/>
          <a:lstStyle/>
          <a:p>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F21BEA2-9C17-4345-A08B-37EC747F2B98}" type="slidenum">
              <a:rPr lang="en-US"/>
              <a:pPr>
                <a:defRPr/>
              </a:pPr>
              <a:t>9</a:t>
            </a:fld>
            <a:endParaRPr lang="en-US"/>
          </a:p>
        </p:txBody>
      </p:sp>
      <p:sp>
        <p:nvSpPr>
          <p:cNvPr id="29699" name="Rectangle 2"/>
          <p:cNvSpPr>
            <a:spLocks noChangeArrowheads="1" noTextEdit="1"/>
          </p:cNvSpPr>
          <p:nvPr>
            <p:ph type="sldImg"/>
          </p:nvPr>
        </p:nvSpPr>
        <p:spPr>
          <a:xfrm>
            <a:off x="874713" y="738188"/>
            <a:ext cx="4913312" cy="3686175"/>
          </a:xfrm>
          <a:ln/>
        </p:spPr>
      </p:sp>
      <p:sp>
        <p:nvSpPr>
          <p:cNvPr id="29700" name="Rectangle 3"/>
          <p:cNvSpPr>
            <a:spLocks noGrp="1" noChangeArrowheads="1"/>
          </p:cNvSpPr>
          <p:nvPr>
            <p:ph type="body" idx="1"/>
          </p:nvPr>
        </p:nvSpPr>
        <p:spPr>
          <a:noFill/>
          <a:ln/>
        </p:spPr>
        <p:txBody>
          <a:bodyPr/>
          <a:lstStyle/>
          <a:p>
            <a:endParaRPr 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ChangeArrowheads="1"/>
          </p:cNvSpPr>
          <p:nvPr>
            <p:ph type="body" idx="1"/>
          </p:nvPr>
        </p:nvSpPr>
        <p:spPr>
          <a:noFill/>
          <a:ln/>
        </p:spPr>
        <p:txBody>
          <a:bodyPr/>
          <a:lstStyle/>
          <a:p>
            <a:endParaRPr lang="lt-LT"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F37B17F-C88B-440F-83BB-2DB12110F553}" type="slidenum">
              <a:rPr lang="en-US" smtClean="0"/>
              <a:pPr fontAlgn="base">
                <a:spcBef>
                  <a:spcPct val="0"/>
                </a:spcBef>
                <a:spcAft>
                  <a:spcPct val="0"/>
                </a:spcAft>
                <a:defRPr/>
              </a:pPr>
              <a:t>14</a:t>
            </a:fld>
            <a:endParaRPr lang="en-US" smtClean="0"/>
          </a:p>
        </p:txBody>
      </p:sp>
      <p:sp>
        <p:nvSpPr>
          <p:cNvPr id="491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915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339197" indent="-339197">
              <a:spcBef>
                <a:spcPct val="20000"/>
              </a:spcBef>
              <a:buClr>
                <a:srgbClr val="FF3300"/>
              </a:buClr>
            </a:pPr>
            <a:endParaRPr lang="lt-LT" dirty="0" smtClean="0">
              <a:solidFill>
                <a:srgbClr val="000066"/>
              </a:solidFill>
              <a:latin typeface="Bookman Old Style"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lt-LT" smtClean="0"/>
          </a:p>
        </p:txBody>
      </p:sp>
      <p:sp>
        <p:nvSpPr>
          <p:cNvPr id="481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AF5CB8B-2341-4BA5-9783-260144FFEE6D}" type="slidenum">
              <a:rPr lang="en-US" smtClean="0"/>
              <a:pPr fontAlgn="base">
                <a:spcBef>
                  <a:spcPct val="0"/>
                </a:spcBef>
                <a:spcAft>
                  <a:spcPct val="0"/>
                </a:spcAft>
                <a:defRPr/>
              </a:pPr>
              <a:t>15</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5608533B-FDC1-40D7-ACAB-0C04D2C43434}" type="slidenum">
              <a:rPr lang="en-US" smtClean="0"/>
              <a:pPr/>
              <a:t>16</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lnSpc>
                <a:spcPct val="90000"/>
              </a:lnSpc>
            </a:pPr>
            <a:r>
              <a:rPr lang="lt-LT" smtClean="0"/>
              <a:t>Verta pažymėti, kad vertė retai turi ką nors bendra su tuo kiek kainavo sukurti, pagaminti ir pateikti produktą. Ji priklaquso nuo to kaip patemkinami kliento poreikiai (norų) ir lūkesčiai bei kokios egzistuoja alternatyvos</a:t>
            </a:r>
          </a:p>
          <a:p>
            <a:pPr eaLnBrk="1" hangingPunct="1">
              <a:lnSpc>
                <a:spcPct val="90000"/>
              </a:lnSpc>
            </a:pPr>
            <a:endParaRPr lang="lt-LT" smtClean="0"/>
          </a:p>
          <a:p>
            <a:pPr eaLnBrk="1" hangingPunct="1">
              <a:lnSpc>
                <a:spcPct val="90000"/>
              </a:lnSpc>
            </a:pPr>
            <a:r>
              <a:rPr lang="lt-LT" smtClean="0"/>
              <a:t>Todėl vertė yra santkinė savoka, besiriementi kliento klento konkuruojančių produktų palyginimu</a:t>
            </a:r>
          </a:p>
          <a:p>
            <a:pPr eaLnBrk="1" hangingPunct="1">
              <a:lnSpc>
                <a:spcPct val="90000"/>
              </a:lnSpc>
            </a:pPr>
            <a:endParaRPr lang="lt-LT" smtClean="0"/>
          </a:p>
          <a:p>
            <a:pPr eaLnBrk="1" hangingPunct="1">
              <a:lnSpc>
                <a:spcPct val="90000"/>
              </a:lnSpc>
            </a:pPr>
            <a:r>
              <a:rPr lang="lt-LT" smtClean="0"/>
              <a:t>Subjektyvi., ji turi skirtingus poreikius, ivertina juos skirtingai ir eaguoja į kaštus skirtingai.</a:t>
            </a:r>
          </a:p>
          <a:p>
            <a:pPr eaLnBrk="1" hangingPunct="1">
              <a:lnSpc>
                <a:spcPct val="90000"/>
              </a:lnSpc>
            </a:pPr>
            <a:endParaRPr lang="lt-LT" smtClean="0"/>
          </a:p>
          <a:p>
            <a:pPr eaLnBrk="1" hangingPunct="1">
              <a:lnSpc>
                <a:spcPct val="90000"/>
              </a:lnSpc>
            </a:pPr>
            <a:r>
              <a:rPr lang="lt-LT" smtClean="0"/>
              <a:t>Maksmali vertė todėl gaunama jei gu produktas yra individualaus kiekvienam klientui (amatininkas)</a:t>
            </a:r>
          </a:p>
          <a:p>
            <a:pPr eaLnBrk="1" hangingPunct="1">
              <a:lnSpc>
                <a:spcPct val="90000"/>
              </a:lnSpc>
            </a:pPr>
            <a:r>
              <a:rPr lang="lt-LT" smtClean="0"/>
              <a:t>Dabar to neįmano ma pasiekti, todėl  labai svarbus segmentavimas. Todėl rinkos segmantas yra patrauklus, jeigu klientai segmente panašiai interpretuoja klientų vertę. Jis turi būti homogeniškas. Jeigu klientai skirtingai interpretuoja vertę, tai reiškia, kad reikalvimai produktui yra skirtingi. Kai kurios funkcijos ir savybės vertinamos kai kurių klientų, kitiems jos neįdomios. Heterogeniniai segmentai reikalauja didelio lankstumo ir jeigu to lankstumo neįmanoma sukurti mažais kaštais, jie tampa nepelningais. Įprastinis segmentavimas (geografinis) yra netinkamas. Tai gali lemti kad įdomios rinkos galimybės yra praleidžiamos arba veikla struktūruojama netinkamai.</a:t>
            </a: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56FBF733-4825-47F1-86F1-4CCF844F2A57}" type="slidenum">
              <a:rPr lang="en-US" smtClean="0"/>
              <a:pPr/>
              <a:t>18</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lang="lt-LT" smtClean="0"/>
              <a:t>Produkto pasiūlymas remiasi: Pagrindinėmis funkcijomis, papildomomis funkcijomis, nepaagedautinomis funkcijomis, pirkimo kaina, veiklos kaštais, išmontavimo kaštais</a:t>
            </a:r>
          </a:p>
          <a:p>
            <a:pPr eaLnBrk="1" hangingPunct="1"/>
            <a:r>
              <a:rPr lang="lt-LT" smtClean="0"/>
              <a:t>Galima pateikti prabangius modelius tiems, kuriems kana nerūpi, supaprastinti modeliai jautriems kainai arab su specifine funkcija nišiniams vartotojams</a:t>
            </a:r>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EEC1CAB-21B3-4F6E-9186-DB662BA345EF}" type="slidenum">
              <a:rPr lang="en-US" smtClean="0"/>
              <a:pPr fontAlgn="base">
                <a:spcBef>
                  <a:spcPct val="0"/>
                </a:spcBef>
                <a:spcAft>
                  <a:spcPct val="0"/>
                </a:spcAft>
                <a:defRPr/>
              </a:pPr>
              <a:t>20</a:t>
            </a:fld>
            <a:endParaRPr lang="en-US" smtClean="0"/>
          </a:p>
        </p:txBody>
      </p:sp>
      <p:sp>
        <p:nvSpPr>
          <p:cNvPr id="501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018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lt-L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170" name="Rectangle 2" descr="Large confetti"/>
          <p:cNvSpPr>
            <a:spLocks noChangeArrowheads="1"/>
          </p:cNvSpPr>
          <p:nvPr/>
        </p:nvSpPr>
        <p:spPr bwMode="ltGray">
          <a:xfrm>
            <a:off x="484188" y="1549400"/>
            <a:ext cx="8158162" cy="1689100"/>
          </a:xfrm>
          <a:prstGeom prst="rect">
            <a:avLst/>
          </a:prstGeom>
          <a:pattFill prst="lgConfetti">
            <a:fgClr>
              <a:schemeClr val="accent2">
                <a:alpha val="50000"/>
              </a:schemeClr>
            </a:fgClr>
            <a:bgClr>
              <a:schemeClr val="folHlink"/>
            </a:bgClr>
          </a:pattFill>
          <a:ln w="9525">
            <a:noFill/>
            <a:miter lim="800000"/>
            <a:headEnd/>
            <a:tailEnd/>
          </a:ln>
          <a:effectLst/>
        </p:spPr>
        <p:txBody>
          <a:bodyPr wrap="none" anchor="ctr"/>
          <a:lstStyle/>
          <a:p>
            <a:pPr algn="ctr"/>
            <a:endParaRPr kumimoji="1" lang="it-IT"/>
          </a:p>
        </p:txBody>
      </p:sp>
      <p:sp>
        <p:nvSpPr>
          <p:cNvPr id="7171" name="AutoShape 3"/>
          <p:cNvSpPr>
            <a:spLocks noChangeArrowheads="1"/>
          </p:cNvSpPr>
          <p:nvPr/>
        </p:nvSpPr>
        <p:spPr bwMode="ltGray">
          <a:xfrm>
            <a:off x="228600" y="3206750"/>
            <a:ext cx="8686800" cy="77788"/>
          </a:xfrm>
          <a:prstGeom prst="roundRect">
            <a:avLst>
              <a:gd name="adj" fmla="val 50000"/>
            </a:avLst>
          </a:prstGeom>
          <a:solidFill>
            <a:schemeClr val="bg2"/>
          </a:solidFill>
          <a:ln w="9525">
            <a:noFill/>
            <a:round/>
            <a:headEnd/>
            <a:tailEnd/>
          </a:ln>
          <a:effectLst/>
        </p:spPr>
        <p:txBody>
          <a:bodyPr wrap="none" anchor="ctr"/>
          <a:lstStyle/>
          <a:p>
            <a:pPr algn="ctr"/>
            <a:endParaRPr kumimoji="1" lang="it-IT"/>
          </a:p>
        </p:txBody>
      </p:sp>
      <p:sp>
        <p:nvSpPr>
          <p:cNvPr id="7172" name="AutoShape 4"/>
          <p:cNvSpPr>
            <a:spLocks noChangeArrowheads="1"/>
          </p:cNvSpPr>
          <p:nvPr/>
        </p:nvSpPr>
        <p:spPr bwMode="ltGray">
          <a:xfrm>
            <a:off x="228600" y="1482725"/>
            <a:ext cx="8686800" cy="77788"/>
          </a:xfrm>
          <a:prstGeom prst="roundRect">
            <a:avLst>
              <a:gd name="adj" fmla="val 50000"/>
            </a:avLst>
          </a:prstGeom>
          <a:solidFill>
            <a:schemeClr val="bg2"/>
          </a:solidFill>
          <a:ln w="9525">
            <a:noFill/>
            <a:round/>
            <a:headEnd/>
            <a:tailEnd/>
          </a:ln>
          <a:effectLst/>
        </p:spPr>
        <p:txBody>
          <a:bodyPr wrap="none" anchor="ctr"/>
          <a:lstStyle/>
          <a:p>
            <a:pPr algn="ctr"/>
            <a:endParaRPr kumimoji="1" lang="it-IT"/>
          </a:p>
        </p:txBody>
      </p:sp>
      <p:sp>
        <p:nvSpPr>
          <p:cNvPr id="7173" name="AutoShape 5"/>
          <p:cNvSpPr>
            <a:spLocks noChangeArrowheads="1"/>
          </p:cNvSpPr>
          <p:nvPr/>
        </p:nvSpPr>
        <p:spPr bwMode="ltGray">
          <a:xfrm>
            <a:off x="8623300" y="1246188"/>
            <a:ext cx="77788" cy="2235200"/>
          </a:xfrm>
          <a:prstGeom prst="roundRect">
            <a:avLst>
              <a:gd name="adj" fmla="val 50000"/>
            </a:avLst>
          </a:prstGeom>
          <a:solidFill>
            <a:schemeClr val="bg2"/>
          </a:solidFill>
          <a:ln w="9525">
            <a:noFill/>
            <a:round/>
            <a:headEnd/>
            <a:tailEnd/>
          </a:ln>
          <a:effectLst/>
        </p:spPr>
        <p:txBody>
          <a:bodyPr wrap="none" anchor="ctr"/>
          <a:lstStyle/>
          <a:p>
            <a:pPr algn="ctr"/>
            <a:endParaRPr kumimoji="1" lang="it-IT"/>
          </a:p>
        </p:txBody>
      </p:sp>
      <p:sp>
        <p:nvSpPr>
          <p:cNvPr id="7174" name="AutoShape 6"/>
          <p:cNvSpPr>
            <a:spLocks noChangeArrowheads="1"/>
          </p:cNvSpPr>
          <p:nvPr/>
        </p:nvSpPr>
        <p:spPr bwMode="ltGray">
          <a:xfrm>
            <a:off x="434975" y="1252538"/>
            <a:ext cx="77788" cy="2235200"/>
          </a:xfrm>
          <a:prstGeom prst="roundRect">
            <a:avLst>
              <a:gd name="adj" fmla="val 50000"/>
            </a:avLst>
          </a:prstGeom>
          <a:solidFill>
            <a:schemeClr val="bg2"/>
          </a:solidFill>
          <a:ln w="9525">
            <a:noFill/>
            <a:round/>
            <a:headEnd/>
            <a:tailEnd/>
          </a:ln>
          <a:effectLst/>
        </p:spPr>
        <p:txBody>
          <a:bodyPr wrap="none" anchor="ctr"/>
          <a:lstStyle/>
          <a:p>
            <a:pPr algn="ctr"/>
            <a:endParaRPr kumimoji="1" lang="it-IT"/>
          </a:p>
        </p:txBody>
      </p:sp>
      <p:sp>
        <p:nvSpPr>
          <p:cNvPr id="7175" name="AutoShape 7"/>
          <p:cNvSpPr>
            <a:spLocks noChangeArrowheads="1"/>
          </p:cNvSpPr>
          <p:nvPr/>
        </p:nvSpPr>
        <p:spPr bwMode="ltGray">
          <a:xfrm>
            <a:off x="2830513" y="5783263"/>
            <a:ext cx="3481387" cy="77787"/>
          </a:xfrm>
          <a:prstGeom prst="roundRect">
            <a:avLst>
              <a:gd name="adj" fmla="val 50000"/>
            </a:avLst>
          </a:prstGeom>
          <a:solidFill>
            <a:schemeClr val="bg2"/>
          </a:solidFill>
          <a:ln w="9525">
            <a:noFill/>
            <a:round/>
            <a:headEnd/>
            <a:tailEnd/>
          </a:ln>
          <a:effectLst/>
        </p:spPr>
        <p:txBody>
          <a:bodyPr wrap="none" anchor="ctr"/>
          <a:lstStyle/>
          <a:p>
            <a:pPr algn="ctr"/>
            <a:endParaRPr kumimoji="1" lang="it-IT"/>
          </a:p>
        </p:txBody>
      </p:sp>
      <p:sp>
        <p:nvSpPr>
          <p:cNvPr id="7176" name="Rectangle 8" descr="Large confetti"/>
          <p:cNvSpPr>
            <a:spLocks noChangeArrowheads="1"/>
          </p:cNvSpPr>
          <p:nvPr/>
        </p:nvSpPr>
        <p:spPr bwMode="ltGray">
          <a:xfrm>
            <a:off x="4095750" y="5734050"/>
            <a:ext cx="949325" cy="176213"/>
          </a:xfrm>
          <a:prstGeom prst="rect">
            <a:avLst/>
          </a:prstGeom>
          <a:pattFill prst="lgConfetti">
            <a:fgClr>
              <a:schemeClr val="accent2"/>
            </a:fgClr>
            <a:bgClr>
              <a:schemeClr val="folHlink"/>
            </a:bgClr>
          </a:pattFill>
          <a:ln w="9525">
            <a:noFill/>
            <a:miter lim="800000"/>
            <a:headEnd/>
            <a:tailEnd/>
          </a:ln>
          <a:effectLst/>
        </p:spPr>
        <p:txBody>
          <a:bodyPr wrap="none" anchor="ctr"/>
          <a:lstStyle/>
          <a:p>
            <a:pPr algn="ctr"/>
            <a:endParaRPr kumimoji="1" lang="it-IT"/>
          </a:p>
        </p:txBody>
      </p:sp>
      <p:sp>
        <p:nvSpPr>
          <p:cNvPr id="7177" name="Rectangle 9" descr="Large confetti"/>
          <p:cNvSpPr>
            <a:spLocks noGrp="1" noChangeArrowheads="1"/>
          </p:cNvSpPr>
          <p:nvPr>
            <p:ph type="ctrTitle"/>
          </p:nvPr>
        </p:nvSpPr>
        <p:spPr>
          <a:xfrm>
            <a:off x="685800" y="1752600"/>
            <a:ext cx="7772400" cy="1143000"/>
          </a:xfrm>
          <a:pattFill prst="lgConfetti">
            <a:fgClr>
              <a:schemeClr val="accent2"/>
            </a:fgClr>
            <a:bgClr>
              <a:schemeClr val="folHlink"/>
            </a:bgClr>
          </a:pattFill>
        </p:spPr>
        <p:txBody>
          <a:bodyPr anchor="ctr"/>
          <a:lstStyle>
            <a:lvl1pPr algn="ctr">
              <a:defRPr>
                <a:solidFill>
                  <a:schemeClr val="bg1"/>
                </a:solidFill>
              </a:defRPr>
            </a:lvl1pPr>
          </a:lstStyle>
          <a:p>
            <a:r>
              <a:rPr lang="it-IT"/>
              <a:t>Fare clic per modificare lo stile del titolo dello schema</a:t>
            </a:r>
          </a:p>
        </p:txBody>
      </p:sp>
      <p:sp>
        <p:nvSpPr>
          <p:cNvPr id="7178" name="Rectangle 10"/>
          <p:cNvSpPr>
            <a:spLocks noGrp="1" noChangeArrowheads="1"/>
          </p:cNvSpPr>
          <p:nvPr>
            <p:ph type="subTitle" idx="1"/>
          </p:nvPr>
        </p:nvSpPr>
        <p:spPr>
          <a:xfrm>
            <a:off x="1371600" y="3746500"/>
            <a:ext cx="6400800" cy="1752600"/>
          </a:xfrm>
        </p:spPr>
        <p:txBody>
          <a:bodyPr/>
          <a:lstStyle>
            <a:lvl1pPr marL="0" indent="0" algn="ctr">
              <a:buFontTx/>
              <a:buNone/>
              <a:defRPr/>
            </a:lvl1pPr>
          </a:lstStyle>
          <a:p>
            <a:r>
              <a:rPr lang="it-IT"/>
              <a:t>Fare clic per modificare lo stile del sottotitolo dello schema</a:t>
            </a:r>
          </a:p>
        </p:txBody>
      </p:sp>
      <p:sp>
        <p:nvSpPr>
          <p:cNvPr id="7179" name="Rectangle 11"/>
          <p:cNvSpPr>
            <a:spLocks noGrp="1" noChangeArrowheads="1"/>
          </p:cNvSpPr>
          <p:nvPr>
            <p:ph type="dt" sz="half" idx="2"/>
          </p:nvPr>
        </p:nvSpPr>
        <p:spPr/>
        <p:txBody>
          <a:bodyPr/>
          <a:lstStyle>
            <a:lvl1pPr>
              <a:defRPr/>
            </a:lvl1pPr>
          </a:lstStyle>
          <a:p>
            <a:endParaRPr lang="it-IT"/>
          </a:p>
        </p:txBody>
      </p:sp>
      <p:sp>
        <p:nvSpPr>
          <p:cNvPr id="7180" name="Rectangle 12"/>
          <p:cNvSpPr>
            <a:spLocks noGrp="1" noChangeArrowheads="1"/>
          </p:cNvSpPr>
          <p:nvPr>
            <p:ph type="ftr" sz="quarter" idx="3"/>
          </p:nvPr>
        </p:nvSpPr>
        <p:spPr/>
        <p:txBody>
          <a:bodyPr/>
          <a:lstStyle>
            <a:lvl1pPr>
              <a:defRPr/>
            </a:lvl1pPr>
          </a:lstStyle>
          <a:p>
            <a:endParaRPr lang="it-IT"/>
          </a:p>
        </p:txBody>
      </p:sp>
      <p:sp>
        <p:nvSpPr>
          <p:cNvPr id="7181" name="Rectangle 13"/>
          <p:cNvSpPr>
            <a:spLocks noGrp="1" noChangeArrowheads="1"/>
          </p:cNvSpPr>
          <p:nvPr>
            <p:ph type="sldNum" sz="quarter" idx="4"/>
          </p:nvPr>
        </p:nvSpPr>
        <p:spPr>
          <a:xfrm>
            <a:off x="6553200" y="6248400"/>
            <a:ext cx="1905000" cy="457200"/>
          </a:xfrm>
          <a:noFill/>
        </p:spPr>
        <p:txBody>
          <a:bodyPr anchor="b" anchorCtr="0"/>
          <a:lstStyle>
            <a:lvl1pPr>
              <a:defRPr>
                <a:solidFill>
                  <a:schemeClr val="tx1"/>
                </a:solidFill>
              </a:defRPr>
            </a:lvl1pPr>
          </a:lstStyle>
          <a:p>
            <a:fld id="{BFD957ED-CAE2-4B3F-9CD3-5A2019A99095}" type="slidenum">
              <a:rPr lang="it-IT"/>
              <a:pPr/>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lvl1pPr>
              <a:defRPr/>
            </a:lvl1pPr>
          </a:lstStyle>
          <a:p>
            <a:endParaRPr lang="it-IT"/>
          </a:p>
        </p:txBody>
      </p:sp>
      <p:sp>
        <p:nvSpPr>
          <p:cNvPr id="5" name="Footer Placeholder 4"/>
          <p:cNvSpPr>
            <a:spLocks noGrp="1"/>
          </p:cNvSpPr>
          <p:nvPr>
            <p:ph type="ftr" sz="quarter" idx="11"/>
          </p:nvPr>
        </p:nvSpPr>
        <p:spPr/>
        <p:txBody>
          <a:bodyPr/>
          <a:lstStyle>
            <a:lvl1pPr>
              <a:defRPr/>
            </a:lvl1pPr>
          </a:lstStyle>
          <a:p>
            <a:endParaRPr lang="it-IT"/>
          </a:p>
        </p:txBody>
      </p:sp>
      <p:sp>
        <p:nvSpPr>
          <p:cNvPr id="6" name="Slide Number Placeholder 5"/>
          <p:cNvSpPr>
            <a:spLocks noGrp="1"/>
          </p:cNvSpPr>
          <p:nvPr>
            <p:ph type="sldNum" sz="quarter" idx="12"/>
          </p:nvPr>
        </p:nvSpPr>
        <p:spPr/>
        <p:txBody>
          <a:bodyPr/>
          <a:lstStyle>
            <a:lvl1pPr>
              <a:defRPr/>
            </a:lvl1pPr>
          </a:lstStyle>
          <a:p>
            <a:fld id="{98A14AFC-D761-408C-84C0-0337D1D26EE8}" type="slidenum">
              <a:rPr lang="it-IT"/>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21488" y="284163"/>
            <a:ext cx="2044700" cy="5811837"/>
          </a:xfrm>
        </p:spPr>
        <p:txBody>
          <a:bodyPr vert="eaVert"/>
          <a:lstStyle/>
          <a:p>
            <a:r>
              <a:rPr lang="en-US" smtClean="0"/>
              <a:t>Click to edit Master title style</a:t>
            </a:r>
            <a:endParaRPr lang="lt-LT"/>
          </a:p>
        </p:txBody>
      </p:sp>
      <p:sp>
        <p:nvSpPr>
          <p:cNvPr id="3" name="Vertical Text Placeholder 2"/>
          <p:cNvSpPr>
            <a:spLocks noGrp="1"/>
          </p:cNvSpPr>
          <p:nvPr>
            <p:ph type="body" orient="vert" idx="1"/>
          </p:nvPr>
        </p:nvSpPr>
        <p:spPr>
          <a:xfrm>
            <a:off x="685800" y="284163"/>
            <a:ext cx="5983288" cy="5811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lvl1pPr>
              <a:defRPr/>
            </a:lvl1pPr>
          </a:lstStyle>
          <a:p>
            <a:endParaRPr lang="it-IT"/>
          </a:p>
        </p:txBody>
      </p:sp>
      <p:sp>
        <p:nvSpPr>
          <p:cNvPr id="5" name="Footer Placeholder 4"/>
          <p:cNvSpPr>
            <a:spLocks noGrp="1"/>
          </p:cNvSpPr>
          <p:nvPr>
            <p:ph type="ftr" sz="quarter" idx="11"/>
          </p:nvPr>
        </p:nvSpPr>
        <p:spPr/>
        <p:txBody>
          <a:bodyPr/>
          <a:lstStyle>
            <a:lvl1pPr>
              <a:defRPr/>
            </a:lvl1pPr>
          </a:lstStyle>
          <a:p>
            <a:endParaRPr lang="it-IT"/>
          </a:p>
        </p:txBody>
      </p:sp>
      <p:sp>
        <p:nvSpPr>
          <p:cNvPr id="6" name="Slide Number Placeholder 5"/>
          <p:cNvSpPr>
            <a:spLocks noGrp="1"/>
          </p:cNvSpPr>
          <p:nvPr>
            <p:ph type="sldNum" sz="quarter" idx="12"/>
          </p:nvPr>
        </p:nvSpPr>
        <p:spPr/>
        <p:txBody>
          <a:bodyPr/>
          <a:lstStyle>
            <a:lvl1pPr>
              <a:defRPr/>
            </a:lvl1pPr>
          </a:lstStyle>
          <a:p>
            <a:fld id="{6DA6B66A-DA06-4AF2-9ACA-26EF1C9086F0}" type="slidenum">
              <a:rPr lang="it-IT"/>
              <a:pPr/>
              <a:t>‹#›</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093788" y="284163"/>
            <a:ext cx="7772400" cy="1143000"/>
          </a:xfrm>
        </p:spPr>
        <p:txBody>
          <a:bodyPr/>
          <a:lstStyle/>
          <a:p>
            <a:r>
              <a:rPr lang="en-US" smtClean="0"/>
              <a:t>Click to edit Master title style</a:t>
            </a:r>
            <a:endParaRPr lang="lt-LT"/>
          </a:p>
        </p:txBody>
      </p:sp>
      <p:sp>
        <p:nvSpPr>
          <p:cNvPr id="3" name="Chart Placeholder 2"/>
          <p:cNvSpPr>
            <a:spLocks noGrp="1"/>
          </p:cNvSpPr>
          <p:nvPr>
            <p:ph type="chart" idx="1"/>
          </p:nvPr>
        </p:nvSpPr>
        <p:spPr>
          <a:xfrm>
            <a:off x="685800" y="1905000"/>
            <a:ext cx="7772400" cy="4191000"/>
          </a:xfrm>
        </p:spPr>
        <p:txBody>
          <a:bodyPr/>
          <a:lstStyle/>
          <a:p>
            <a:endParaRPr lang="lt-LT"/>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it-IT"/>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it-IT"/>
          </a:p>
        </p:txBody>
      </p:sp>
      <p:sp>
        <p:nvSpPr>
          <p:cNvPr id="6" name="Slide Number Placeholder 5"/>
          <p:cNvSpPr>
            <a:spLocks noGrp="1"/>
          </p:cNvSpPr>
          <p:nvPr>
            <p:ph type="sldNum" sz="quarter" idx="12"/>
          </p:nvPr>
        </p:nvSpPr>
        <p:spPr>
          <a:xfrm>
            <a:off x="8216900" y="6248400"/>
            <a:ext cx="533400" cy="609600"/>
          </a:xfrm>
        </p:spPr>
        <p:txBody>
          <a:bodyPr/>
          <a:lstStyle>
            <a:lvl1pPr>
              <a:defRPr/>
            </a:lvl1pPr>
          </a:lstStyle>
          <a:p>
            <a:fld id="{553E5E29-14C5-4A71-9B49-5CD482B668F4}" type="slidenum">
              <a:rPr lang="it-IT"/>
              <a:pPr/>
              <a:t>‹#›</a:t>
            </a:fld>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lt-LT"/>
          </a:p>
        </p:txBody>
      </p:sp>
      <p:sp>
        <p:nvSpPr>
          <p:cNvPr id="6" name="Rectangle 5"/>
          <p:cNvSpPr>
            <a:spLocks noGrp="1" noChangeArrowheads="1"/>
          </p:cNvSpPr>
          <p:nvPr>
            <p:ph type="ftr" sz="quarter" idx="11"/>
          </p:nvPr>
        </p:nvSpPr>
        <p:spPr>
          <a:ln/>
        </p:spPr>
        <p:txBody>
          <a:bodyPr/>
          <a:lstStyle>
            <a:lvl1pPr>
              <a:defRPr/>
            </a:lvl1pPr>
          </a:lstStyle>
          <a:p>
            <a:pPr>
              <a:defRPr/>
            </a:pPr>
            <a:endParaRPr lang="lt-LT"/>
          </a:p>
        </p:txBody>
      </p:sp>
      <p:sp>
        <p:nvSpPr>
          <p:cNvPr id="7" name="Rectangle 6"/>
          <p:cNvSpPr>
            <a:spLocks noGrp="1" noChangeArrowheads="1"/>
          </p:cNvSpPr>
          <p:nvPr>
            <p:ph type="sldNum" sz="quarter" idx="12"/>
          </p:nvPr>
        </p:nvSpPr>
        <p:spPr>
          <a:ln/>
        </p:spPr>
        <p:txBody>
          <a:bodyPr/>
          <a:lstStyle>
            <a:lvl1pPr>
              <a:defRPr/>
            </a:lvl1pPr>
          </a:lstStyle>
          <a:p>
            <a:pPr>
              <a:defRPr/>
            </a:pPr>
            <a:fld id="{F26EA957-6475-483E-BDD1-845D893853FA}" type="slidenum">
              <a:rPr lang="lt-LT"/>
              <a:pPr>
                <a:defRPr/>
              </a:pPr>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lvl1pPr>
              <a:defRPr/>
            </a:lvl1pPr>
          </a:lstStyle>
          <a:p>
            <a:endParaRPr lang="it-IT"/>
          </a:p>
        </p:txBody>
      </p:sp>
      <p:sp>
        <p:nvSpPr>
          <p:cNvPr id="5" name="Footer Placeholder 4"/>
          <p:cNvSpPr>
            <a:spLocks noGrp="1"/>
          </p:cNvSpPr>
          <p:nvPr>
            <p:ph type="ftr" sz="quarter" idx="11"/>
          </p:nvPr>
        </p:nvSpPr>
        <p:spPr/>
        <p:txBody>
          <a:bodyPr/>
          <a:lstStyle>
            <a:lvl1pPr>
              <a:defRPr/>
            </a:lvl1pPr>
          </a:lstStyle>
          <a:p>
            <a:endParaRPr lang="it-IT"/>
          </a:p>
        </p:txBody>
      </p:sp>
      <p:sp>
        <p:nvSpPr>
          <p:cNvPr id="6" name="Slide Number Placeholder 5"/>
          <p:cNvSpPr>
            <a:spLocks noGrp="1"/>
          </p:cNvSpPr>
          <p:nvPr>
            <p:ph type="sldNum" sz="quarter" idx="12"/>
          </p:nvPr>
        </p:nvSpPr>
        <p:spPr/>
        <p:txBody>
          <a:bodyPr/>
          <a:lstStyle>
            <a:lvl1pPr>
              <a:defRPr/>
            </a:lvl1pPr>
          </a:lstStyle>
          <a:p>
            <a:fld id="{AE4D598D-A61A-4544-8AA9-909339B00414}" type="slidenum">
              <a:rPr lang="it-IT"/>
              <a:pPr/>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t-L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it-IT"/>
          </a:p>
        </p:txBody>
      </p:sp>
      <p:sp>
        <p:nvSpPr>
          <p:cNvPr id="5" name="Footer Placeholder 4"/>
          <p:cNvSpPr>
            <a:spLocks noGrp="1"/>
          </p:cNvSpPr>
          <p:nvPr>
            <p:ph type="ftr" sz="quarter" idx="11"/>
          </p:nvPr>
        </p:nvSpPr>
        <p:spPr/>
        <p:txBody>
          <a:bodyPr/>
          <a:lstStyle>
            <a:lvl1pPr>
              <a:defRPr/>
            </a:lvl1pPr>
          </a:lstStyle>
          <a:p>
            <a:endParaRPr lang="it-IT"/>
          </a:p>
        </p:txBody>
      </p:sp>
      <p:sp>
        <p:nvSpPr>
          <p:cNvPr id="6" name="Slide Number Placeholder 5"/>
          <p:cNvSpPr>
            <a:spLocks noGrp="1"/>
          </p:cNvSpPr>
          <p:nvPr>
            <p:ph type="sldNum" sz="quarter" idx="12"/>
          </p:nvPr>
        </p:nvSpPr>
        <p:spPr/>
        <p:txBody>
          <a:bodyPr/>
          <a:lstStyle>
            <a:lvl1pPr>
              <a:defRPr/>
            </a:lvl1pPr>
          </a:lstStyle>
          <a:p>
            <a:fld id="{D3987E44-F695-4E42-90B8-80A4D4071986}" type="slidenum">
              <a:rPr lang="it-IT"/>
              <a:pPr/>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sz="half" idx="1"/>
          </p:nvPr>
        </p:nvSpPr>
        <p:spPr>
          <a:xfrm>
            <a:off x="685800" y="19050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Content Placeholder 3"/>
          <p:cNvSpPr>
            <a:spLocks noGrp="1"/>
          </p:cNvSpPr>
          <p:nvPr>
            <p:ph sz="half" idx="2"/>
          </p:nvPr>
        </p:nvSpPr>
        <p:spPr>
          <a:xfrm>
            <a:off x="4648200" y="19050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Date Placeholder 4"/>
          <p:cNvSpPr>
            <a:spLocks noGrp="1"/>
          </p:cNvSpPr>
          <p:nvPr>
            <p:ph type="dt" sz="half" idx="10"/>
          </p:nvPr>
        </p:nvSpPr>
        <p:spPr/>
        <p:txBody>
          <a:bodyPr/>
          <a:lstStyle>
            <a:lvl1pPr>
              <a:defRPr/>
            </a:lvl1pPr>
          </a:lstStyle>
          <a:p>
            <a:endParaRPr lang="it-IT"/>
          </a:p>
        </p:txBody>
      </p:sp>
      <p:sp>
        <p:nvSpPr>
          <p:cNvPr id="6" name="Footer Placeholder 5"/>
          <p:cNvSpPr>
            <a:spLocks noGrp="1"/>
          </p:cNvSpPr>
          <p:nvPr>
            <p:ph type="ftr" sz="quarter" idx="11"/>
          </p:nvPr>
        </p:nvSpPr>
        <p:spPr/>
        <p:txBody>
          <a:bodyPr/>
          <a:lstStyle>
            <a:lvl1pPr>
              <a:defRPr/>
            </a:lvl1pPr>
          </a:lstStyle>
          <a:p>
            <a:endParaRPr lang="it-IT"/>
          </a:p>
        </p:txBody>
      </p:sp>
      <p:sp>
        <p:nvSpPr>
          <p:cNvPr id="7" name="Slide Number Placeholder 6"/>
          <p:cNvSpPr>
            <a:spLocks noGrp="1"/>
          </p:cNvSpPr>
          <p:nvPr>
            <p:ph type="sldNum" sz="quarter" idx="12"/>
          </p:nvPr>
        </p:nvSpPr>
        <p:spPr/>
        <p:txBody>
          <a:bodyPr/>
          <a:lstStyle>
            <a:lvl1pPr>
              <a:defRPr/>
            </a:lvl1pPr>
          </a:lstStyle>
          <a:p>
            <a:fld id="{CE8375EF-AEF8-4D23-A2C3-B51E8BA0AF10}" type="slidenum">
              <a:rPr lang="it-IT"/>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lt-L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7" name="Date Placeholder 6"/>
          <p:cNvSpPr>
            <a:spLocks noGrp="1"/>
          </p:cNvSpPr>
          <p:nvPr>
            <p:ph type="dt" sz="half" idx="10"/>
          </p:nvPr>
        </p:nvSpPr>
        <p:spPr/>
        <p:txBody>
          <a:bodyPr/>
          <a:lstStyle>
            <a:lvl1pPr>
              <a:defRPr/>
            </a:lvl1pPr>
          </a:lstStyle>
          <a:p>
            <a:endParaRPr lang="it-IT"/>
          </a:p>
        </p:txBody>
      </p:sp>
      <p:sp>
        <p:nvSpPr>
          <p:cNvPr id="8" name="Footer Placeholder 7"/>
          <p:cNvSpPr>
            <a:spLocks noGrp="1"/>
          </p:cNvSpPr>
          <p:nvPr>
            <p:ph type="ftr" sz="quarter" idx="11"/>
          </p:nvPr>
        </p:nvSpPr>
        <p:spPr/>
        <p:txBody>
          <a:bodyPr/>
          <a:lstStyle>
            <a:lvl1pPr>
              <a:defRPr/>
            </a:lvl1pPr>
          </a:lstStyle>
          <a:p>
            <a:endParaRPr lang="it-IT"/>
          </a:p>
        </p:txBody>
      </p:sp>
      <p:sp>
        <p:nvSpPr>
          <p:cNvPr id="9" name="Slide Number Placeholder 8"/>
          <p:cNvSpPr>
            <a:spLocks noGrp="1"/>
          </p:cNvSpPr>
          <p:nvPr>
            <p:ph type="sldNum" sz="quarter" idx="12"/>
          </p:nvPr>
        </p:nvSpPr>
        <p:spPr/>
        <p:txBody>
          <a:bodyPr/>
          <a:lstStyle>
            <a:lvl1pPr>
              <a:defRPr/>
            </a:lvl1pPr>
          </a:lstStyle>
          <a:p>
            <a:fld id="{1096EB15-4E09-48D6-A628-53EEE57BDE2B}" type="slidenum">
              <a:rPr lang="it-IT"/>
              <a:pPr/>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Date Placeholder 2"/>
          <p:cNvSpPr>
            <a:spLocks noGrp="1"/>
          </p:cNvSpPr>
          <p:nvPr>
            <p:ph type="dt" sz="half" idx="10"/>
          </p:nvPr>
        </p:nvSpPr>
        <p:spPr/>
        <p:txBody>
          <a:bodyPr/>
          <a:lstStyle>
            <a:lvl1pPr>
              <a:defRPr/>
            </a:lvl1pPr>
          </a:lstStyle>
          <a:p>
            <a:endParaRPr lang="it-IT"/>
          </a:p>
        </p:txBody>
      </p:sp>
      <p:sp>
        <p:nvSpPr>
          <p:cNvPr id="4" name="Footer Placeholder 3"/>
          <p:cNvSpPr>
            <a:spLocks noGrp="1"/>
          </p:cNvSpPr>
          <p:nvPr>
            <p:ph type="ftr" sz="quarter" idx="11"/>
          </p:nvPr>
        </p:nvSpPr>
        <p:spPr/>
        <p:txBody>
          <a:bodyPr/>
          <a:lstStyle>
            <a:lvl1pPr>
              <a:defRPr/>
            </a:lvl1pPr>
          </a:lstStyle>
          <a:p>
            <a:endParaRPr lang="it-IT"/>
          </a:p>
        </p:txBody>
      </p:sp>
      <p:sp>
        <p:nvSpPr>
          <p:cNvPr id="5" name="Slide Number Placeholder 4"/>
          <p:cNvSpPr>
            <a:spLocks noGrp="1"/>
          </p:cNvSpPr>
          <p:nvPr>
            <p:ph type="sldNum" sz="quarter" idx="12"/>
          </p:nvPr>
        </p:nvSpPr>
        <p:spPr/>
        <p:txBody>
          <a:bodyPr/>
          <a:lstStyle>
            <a:lvl1pPr>
              <a:defRPr/>
            </a:lvl1pPr>
          </a:lstStyle>
          <a:p>
            <a:fld id="{BB7C7647-5330-4F3E-8CD7-48298463BC0A}" type="slidenum">
              <a:rPr lang="it-IT"/>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it-IT"/>
          </a:p>
        </p:txBody>
      </p:sp>
      <p:sp>
        <p:nvSpPr>
          <p:cNvPr id="3" name="Footer Placeholder 2"/>
          <p:cNvSpPr>
            <a:spLocks noGrp="1"/>
          </p:cNvSpPr>
          <p:nvPr>
            <p:ph type="ftr" sz="quarter" idx="11"/>
          </p:nvPr>
        </p:nvSpPr>
        <p:spPr/>
        <p:txBody>
          <a:bodyPr/>
          <a:lstStyle>
            <a:lvl1pPr>
              <a:defRPr/>
            </a:lvl1pPr>
          </a:lstStyle>
          <a:p>
            <a:endParaRPr lang="it-IT"/>
          </a:p>
        </p:txBody>
      </p:sp>
      <p:sp>
        <p:nvSpPr>
          <p:cNvPr id="4" name="Slide Number Placeholder 3"/>
          <p:cNvSpPr>
            <a:spLocks noGrp="1"/>
          </p:cNvSpPr>
          <p:nvPr>
            <p:ph type="sldNum" sz="quarter" idx="12"/>
          </p:nvPr>
        </p:nvSpPr>
        <p:spPr/>
        <p:txBody>
          <a:bodyPr/>
          <a:lstStyle>
            <a:lvl1pPr>
              <a:defRPr/>
            </a:lvl1pPr>
          </a:lstStyle>
          <a:p>
            <a:fld id="{25B9241F-E915-41A6-BFAA-4FE76614E85E}" type="slidenum">
              <a:rPr lang="it-IT"/>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lt-L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it-IT"/>
          </a:p>
        </p:txBody>
      </p:sp>
      <p:sp>
        <p:nvSpPr>
          <p:cNvPr id="6" name="Footer Placeholder 5"/>
          <p:cNvSpPr>
            <a:spLocks noGrp="1"/>
          </p:cNvSpPr>
          <p:nvPr>
            <p:ph type="ftr" sz="quarter" idx="11"/>
          </p:nvPr>
        </p:nvSpPr>
        <p:spPr/>
        <p:txBody>
          <a:bodyPr/>
          <a:lstStyle>
            <a:lvl1pPr>
              <a:defRPr/>
            </a:lvl1pPr>
          </a:lstStyle>
          <a:p>
            <a:endParaRPr lang="it-IT"/>
          </a:p>
        </p:txBody>
      </p:sp>
      <p:sp>
        <p:nvSpPr>
          <p:cNvPr id="7" name="Slide Number Placeholder 6"/>
          <p:cNvSpPr>
            <a:spLocks noGrp="1"/>
          </p:cNvSpPr>
          <p:nvPr>
            <p:ph type="sldNum" sz="quarter" idx="12"/>
          </p:nvPr>
        </p:nvSpPr>
        <p:spPr/>
        <p:txBody>
          <a:bodyPr/>
          <a:lstStyle>
            <a:lvl1pPr>
              <a:defRPr/>
            </a:lvl1pPr>
          </a:lstStyle>
          <a:p>
            <a:fld id="{B9007343-9DA8-45DA-917E-0D52557A12ED}" type="slidenum">
              <a:rPr lang="it-IT"/>
              <a:pPr/>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lt-L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it-IT"/>
          </a:p>
        </p:txBody>
      </p:sp>
      <p:sp>
        <p:nvSpPr>
          <p:cNvPr id="6" name="Footer Placeholder 5"/>
          <p:cNvSpPr>
            <a:spLocks noGrp="1"/>
          </p:cNvSpPr>
          <p:nvPr>
            <p:ph type="ftr" sz="quarter" idx="11"/>
          </p:nvPr>
        </p:nvSpPr>
        <p:spPr/>
        <p:txBody>
          <a:bodyPr/>
          <a:lstStyle>
            <a:lvl1pPr>
              <a:defRPr/>
            </a:lvl1pPr>
          </a:lstStyle>
          <a:p>
            <a:endParaRPr lang="it-IT"/>
          </a:p>
        </p:txBody>
      </p:sp>
      <p:sp>
        <p:nvSpPr>
          <p:cNvPr id="7" name="Slide Number Placeholder 6"/>
          <p:cNvSpPr>
            <a:spLocks noGrp="1"/>
          </p:cNvSpPr>
          <p:nvPr>
            <p:ph type="sldNum" sz="quarter" idx="12"/>
          </p:nvPr>
        </p:nvSpPr>
        <p:spPr/>
        <p:txBody>
          <a:bodyPr/>
          <a:lstStyle>
            <a:lvl1pPr>
              <a:defRPr/>
            </a:lvl1pPr>
          </a:lstStyle>
          <a:p>
            <a:fld id="{8CCA5ECE-70E6-4BC1-8055-31B9B793168A}" type="slidenum">
              <a:rPr lang="it-IT"/>
              <a:pPr/>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descr="Large confetti"/>
          <p:cNvSpPr>
            <a:spLocks noGrp="1" noChangeArrowheads="1"/>
          </p:cNvSpPr>
          <p:nvPr>
            <p:ph type="title"/>
          </p:nvPr>
        </p:nvSpPr>
        <p:spPr bwMode="auto">
          <a:xfrm>
            <a:off x="1093788" y="284163"/>
            <a:ext cx="77724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it-IT" smtClean="0"/>
              <a:t>Fare clic per modificare lo stile del titolo dello schema</a:t>
            </a:r>
          </a:p>
        </p:txBody>
      </p:sp>
      <p:sp>
        <p:nvSpPr>
          <p:cNvPr id="6147" name="Rectangle 3"/>
          <p:cNvSpPr>
            <a:spLocks noGrp="1" noChangeArrowheads="1"/>
          </p:cNvSpPr>
          <p:nvPr>
            <p:ph type="body" idx="1"/>
          </p:nvPr>
        </p:nvSpPr>
        <p:spPr bwMode="auto">
          <a:xfrm>
            <a:off x="685800" y="1905000"/>
            <a:ext cx="777240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614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it-IT"/>
          </a:p>
        </p:txBody>
      </p:sp>
      <p:sp>
        <p:nvSpPr>
          <p:cNvPr id="61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it-IT"/>
          </a:p>
        </p:txBody>
      </p:sp>
      <p:sp>
        <p:nvSpPr>
          <p:cNvPr id="6150" name="Rectangle 6"/>
          <p:cNvSpPr>
            <a:spLocks noChangeArrowheads="1"/>
          </p:cNvSpPr>
          <p:nvPr/>
        </p:nvSpPr>
        <p:spPr bwMode="auto">
          <a:xfrm>
            <a:off x="0" y="1512888"/>
            <a:ext cx="8458200" cy="87312"/>
          </a:xfrm>
          <a:prstGeom prst="rect">
            <a:avLst/>
          </a:prstGeom>
          <a:solidFill>
            <a:schemeClr val="bg2"/>
          </a:solidFill>
          <a:ln w="9525">
            <a:noFill/>
            <a:miter lim="800000"/>
            <a:headEnd/>
            <a:tailEnd/>
          </a:ln>
          <a:effectLst/>
        </p:spPr>
        <p:txBody>
          <a:bodyPr wrap="none" anchor="ctr"/>
          <a:lstStyle/>
          <a:p>
            <a:pPr algn="ctr"/>
            <a:endParaRPr kumimoji="1" lang="it-IT"/>
          </a:p>
        </p:txBody>
      </p:sp>
      <p:sp>
        <p:nvSpPr>
          <p:cNvPr id="6151" name="Rectangle 7" descr="Large confetti"/>
          <p:cNvSpPr>
            <a:spLocks noChangeArrowheads="1"/>
          </p:cNvSpPr>
          <p:nvPr/>
        </p:nvSpPr>
        <p:spPr bwMode="ltGray">
          <a:xfrm>
            <a:off x="247650" y="0"/>
            <a:ext cx="793750" cy="1841500"/>
          </a:xfrm>
          <a:prstGeom prst="rect">
            <a:avLst/>
          </a:prstGeom>
          <a:pattFill prst="lgConfetti">
            <a:fgClr>
              <a:schemeClr val="accent2"/>
            </a:fgClr>
            <a:bgClr>
              <a:schemeClr val="folHlink"/>
            </a:bgClr>
          </a:pattFill>
          <a:ln w="9525">
            <a:noFill/>
            <a:miter lim="800000"/>
            <a:headEnd/>
            <a:tailEnd/>
          </a:ln>
          <a:effectLst/>
        </p:spPr>
        <p:txBody>
          <a:bodyPr wrap="none" anchor="ctr"/>
          <a:lstStyle/>
          <a:p>
            <a:pPr algn="ctr"/>
            <a:endParaRPr kumimoji="1" lang="it-IT"/>
          </a:p>
        </p:txBody>
      </p:sp>
      <p:sp>
        <p:nvSpPr>
          <p:cNvPr id="6152" name="Rectangle 8"/>
          <p:cNvSpPr>
            <a:spLocks noChangeArrowheads="1"/>
          </p:cNvSpPr>
          <p:nvPr/>
        </p:nvSpPr>
        <p:spPr bwMode="auto">
          <a:xfrm>
            <a:off x="7067550" y="6553200"/>
            <a:ext cx="2076450" cy="79375"/>
          </a:xfrm>
          <a:prstGeom prst="rect">
            <a:avLst/>
          </a:prstGeom>
          <a:solidFill>
            <a:schemeClr val="bg2"/>
          </a:solidFill>
          <a:ln w="9525">
            <a:noFill/>
            <a:miter lim="800000"/>
            <a:headEnd/>
            <a:tailEnd/>
          </a:ln>
          <a:effectLst/>
        </p:spPr>
        <p:txBody>
          <a:bodyPr wrap="none" anchor="ctr"/>
          <a:lstStyle/>
          <a:p>
            <a:pPr algn="ctr"/>
            <a:endParaRPr kumimoji="1" lang="it-IT"/>
          </a:p>
        </p:txBody>
      </p:sp>
      <p:sp>
        <p:nvSpPr>
          <p:cNvPr id="6153" name="Rectangle 9" descr="Large confetti"/>
          <p:cNvSpPr>
            <a:spLocks noGrp="1" noChangeArrowheads="1"/>
          </p:cNvSpPr>
          <p:nvPr>
            <p:ph type="sldNum" sz="quarter" idx="4"/>
          </p:nvPr>
        </p:nvSpPr>
        <p:spPr bwMode="auto">
          <a:xfrm>
            <a:off x="8216900" y="6248400"/>
            <a:ext cx="533400" cy="609600"/>
          </a:xfrm>
          <a:prstGeom prst="rect">
            <a:avLst/>
          </a:prstGeom>
          <a:pattFill prst="lgConfetti">
            <a:fgClr>
              <a:schemeClr val="accent2"/>
            </a:fgClr>
            <a:bgClr>
              <a:schemeClr val="folHlink"/>
            </a:bgClr>
          </a:pattFill>
          <a:ln w="9525">
            <a:noFill/>
            <a:miter lim="800000"/>
            <a:headEnd/>
            <a:tailEnd/>
          </a:ln>
          <a:effectLst/>
        </p:spPr>
        <p:txBody>
          <a:bodyPr vert="horz" wrap="square" lIns="91440" tIns="45720" rIns="91440" bIns="45720" numCol="1" anchor="ctr" anchorCtr="1" compatLnSpc="1">
            <a:prstTxWarp prst="textNoShape">
              <a:avLst/>
            </a:prstTxWarp>
          </a:bodyPr>
          <a:lstStyle>
            <a:lvl1pPr algn="r">
              <a:defRPr sz="1400">
                <a:solidFill>
                  <a:schemeClr val="bg1"/>
                </a:solidFill>
              </a:defRPr>
            </a:lvl1pPr>
          </a:lstStyle>
          <a:p>
            <a:fld id="{2C95AC36-CE5B-41AE-AA59-6F66DBB16712}" type="slidenum">
              <a:rPr lang="it-IT"/>
              <a:pPr/>
              <a:t>‹#›</a:t>
            </a:fld>
            <a:endParaRPr lang="it-IT"/>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itchFamily="18" charset="0"/>
        </a:defRPr>
      </a:lvl2pPr>
      <a:lvl3pPr algn="l" rtl="0" fontAlgn="base">
        <a:spcBef>
          <a:spcPct val="0"/>
        </a:spcBef>
        <a:spcAft>
          <a:spcPct val="0"/>
        </a:spcAft>
        <a:defRPr sz="4400">
          <a:solidFill>
            <a:schemeClr val="tx2"/>
          </a:solidFill>
          <a:latin typeface="Times New Roman" pitchFamily="18" charset="0"/>
        </a:defRPr>
      </a:lvl3pPr>
      <a:lvl4pPr algn="l" rtl="0" fontAlgn="base">
        <a:spcBef>
          <a:spcPct val="0"/>
        </a:spcBef>
        <a:spcAft>
          <a:spcPct val="0"/>
        </a:spcAft>
        <a:defRPr sz="4400">
          <a:solidFill>
            <a:schemeClr val="tx2"/>
          </a:solidFill>
          <a:latin typeface="Times New Roman" pitchFamily="18" charset="0"/>
        </a:defRPr>
      </a:lvl4pPr>
      <a:lvl5pPr algn="l" rtl="0" fontAlgn="base">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SzPct val="85000"/>
        <a:buBlip>
          <a:blip r:embed="rId15"/>
        </a:buBlip>
        <a:defRPr sz="3200">
          <a:solidFill>
            <a:schemeClr val="tx1"/>
          </a:solidFill>
          <a:latin typeface="+mn-lt"/>
          <a:ea typeface="+mn-ea"/>
          <a:cs typeface="+mn-cs"/>
        </a:defRPr>
      </a:lvl1pPr>
      <a:lvl2pPr marL="742950" indent="-285750" algn="l" rtl="0" fontAlgn="base">
        <a:spcBef>
          <a:spcPct val="20000"/>
        </a:spcBef>
        <a:spcAft>
          <a:spcPct val="0"/>
        </a:spcAft>
        <a:buClr>
          <a:schemeClr val="bg2"/>
        </a:buClr>
        <a:buSzPct val="70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SzPct val="7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SzPct val="70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descr="Large confetti"/>
          <p:cNvSpPr>
            <a:spLocks noGrp="1" noChangeArrowheads="1"/>
          </p:cNvSpPr>
          <p:nvPr>
            <p:ph type="title"/>
          </p:nvPr>
        </p:nvSpPr>
        <p:spPr>
          <a:xfrm>
            <a:off x="1219200" y="228600"/>
            <a:ext cx="7696200" cy="1295400"/>
          </a:xfrm>
        </p:spPr>
        <p:txBody>
          <a:bodyPr/>
          <a:lstStyle/>
          <a:p>
            <a:pPr algn="just">
              <a:lnSpc>
                <a:spcPct val="90000"/>
              </a:lnSpc>
            </a:pPr>
            <a:r>
              <a:rPr lang="it-IT" sz="3200" b="1">
                <a:solidFill>
                  <a:schemeClr val="folHlink"/>
                </a:solidFill>
              </a:rPr>
              <a:t> </a:t>
            </a:r>
            <a:br>
              <a:rPr lang="it-IT" sz="3200" b="1">
                <a:solidFill>
                  <a:schemeClr val="folHlink"/>
                </a:solidFill>
              </a:rPr>
            </a:br>
            <a:endParaRPr lang="it-IT" sz="3200" b="1">
              <a:solidFill>
                <a:schemeClr val="folHlink"/>
              </a:solidFill>
            </a:endParaRPr>
          </a:p>
        </p:txBody>
      </p:sp>
      <p:sp>
        <p:nvSpPr>
          <p:cNvPr id="5123" name="Text Box 3"/>
          <p:cNvSpPr txBox="1">
            <a:spLocks noChangeArrowheads="1"/>
          </p:cNvSpPr>
          <p:nvPr/>
        </p:nvSpPr>
        <p:spPr bwMode="auto">
          <a:xfrm>
            <a:off x="2209800" y="4800600"/>
            <a:ext cx="184150" cy="519113"/>
          </a:xfrm>
          <a:prstGeom prst="rect">
            <a:avLst/>
          </a:prstGeom>
          <a:noFill/>
          <a:ln w="9525">
            <a:noFill/>
            <a:miter lim="800000"/>
            <a:headEnd/>
            <a:tailEnd/>
          </a:ln>
          <a:effectLst/>
        </p:spPr>
        <p:txBody>
          <a:bodyPr wrap="none">
            <a:spAutoFit/>
          </a:bodyPr>
          <a:lstStyle/>
          <a:p>
            <a:endParaRPr lang="it-IT" sz="2800" b="1"/>
          </a:p>
        </p:txBody>
      </p:sp>
      <p:sp>
        <p:nvSpPr>
          <p:cNvPr id="5125" name="Text Box 5"/>
          <p:cNvSpPr txBox="1">
            <a:spLocks noChangeArrowheads="1"/>
          </p:cNvSpPr>
          <p:nvPr/>
        </p:nvSpPr>
        <p:spPr bwMode="auto">
          <a:xfrm>
            <a:off x="0" y="2276475"/>
            <a:ext cx="9036050" cy="1323439"/>
          </a:xfrm>
          <a:prstGeom prst="rect">
            <a:avLst/>
          </a:prstGeom>
          <a:noFill/>
          <a:ln w="9525">
            <a:noFill/>
            <a:miter lim="800000"/>
            <a:headEnd/>
            <a:tailEnd/>
          </a:ln>
          <a:effectLst/>
        </p:spPr>
        <p:txBody>
          <a:bodyPr>
            <a:spAutoFit/>
          </a:bodyPr>
          <a:lstStyle/>
          <a:p>
            <a:pPr algn="ctr"/>
            <a:r>
              <a:rPr lang="it-IT" sz="4000" b="1" dirty="0" smtClean="0"/>
              <a:t>KAIP INOVACIJOS GALI PAKEISTI REGIONO VYSTYM</a:t>
            </a:r>
            <a:r>
              <a:rPr lang="lt-LT" sz="4000" b="1" dirty="0" smtClean="0"/>
              <a:t>Ą</a:t>
            </a:r>
            <a:r>
              <a:rPr lang="it-IT" sz="4000" b="1" dirty="0" smtClean="0"/>
              <a:t>SI</a:t>
            </a:r>
            <a:endParaRPr lang="it-IT" sz="4000" b="1" dirty="0"/>
          </a:p>
        </p:txBody>
      </p:sp>
      <p:sp>
        <p:nvSpPr>
          <p:cNvPr id="5126" name="Text Box 6"/>
          <p:cNvSpPr txBox="1">
            <a:spLocks noChangeArrowheads="1"/>
          </p:cNvSpPr>
          <p:nvPr/>
        </p:nvSpPr>
        <p:spPr bwMode="auto">
          <a:xfrm>
            <a:off x="1295400" y="4724400"/>
            <a:ext cx="7086600" cy="892552"/>
          </a:xfrm>
          <a:prstGeom prst="rect">
            <a:avLst/>
          </a:prstGeom>
          <a:noFill/>
          <a:ln w="9525">
            <a:noFill/>
            <a:miter lim="800000"/>
            <a:headEnd/>
            <a:tailEnd/>
          </a:ln>
          <a:effectLst/>
        </p:spPr>
        <p:txBody>
          <a:bodyPr>
            <a:spAutoFit/>
          </a:bodyPr>
          <a:lstStyle/>
          <a:p>
            <a:r>
              <a:rPr lang="lt-LT" sz="2600" b="1" dirty="0" smtClean="0"/>
              <a:t>Dr Kastytis Gečas</a:t>
            </a:r>
            <a:r>
              <a:rPr lang="it-IT" sz="2600" b="1" dirty="0" smtClean="0"/>
              <a:t> </a:t>
            </a:r>
            <a:endParaRPr lang="it-IT" sz="2600" b="1" dirty="0"/>
          </a:p>
          <a:p>
            <a:r>
              <a:rPr lang="lt-LT" sz="2600" b="1" dirty="0" smtClean="0"/>
              <a:t>Inovacijų ekspertas</a:t>
            </a:r>
            <a:endParaRPr lang="it-IT"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Inovacij</a:t>
            </a:r>
            <a:r>
              <a:rPr lang="lt-LT" dirty="0" smtClean="0"/>
              <a:t>ų kliūtys</a:t>
            </a:r>
            <a:endParaRPr lang="lt-LT" dirty="0"/>
          </a:p>
        </p:txBody>
      </p:sp>
      <p:sp>
        <p:nvSpPr>
          <p:cNvPr id="3" name="Content Placeholder 2"/>
          <p:cNvSpPr>
            <a:spLocks noGrp="1"/>
          </p:cNvSpPr>
          <p:nvPr>
            <p:ph idx="1"/>
          </p:nvPr>
        </p:nvSpPr>
        <p:spPr>
          <a:xfrm>
            <a:off x="685800" y="1905000"/>
            <a:ext cx="5182344" cy="4620344"/>
          </a:xfrm>
        </p:spPr>
        <p:txBody>
          <a:bodyPr/>
          <a:lstStyle/>
          <a:p>
            <a:r>
              <a:rPr lang="lt-LT" sz="2000" dirty="0" smtClean="0"/>
              <a:t>Per </a:t>
            </a:r>
            <a:r>
              <a:rPr lang="lt-LT" sz="2000" dirty="0" smtClean="0"/>
              <a:t>didelė konkurencija </a:t>
            </a:r>
            <a:r>
              <a:rPr lang="lt-LT" sz="2000" dirty="0" smtClean="0"/>
              <a:t>įmonės rinkoje</a:t>
            </a:r>
          </a:p>
          <a:p>
            <a:r>
              <a:rPr lang="lt-LT" sz="2000" dirty="0" smtClean="0"/>
              <a:t>Nepakankama inovacijoms diegti rinkos </a:t>
            </a:r>
            <a:r>
              <a:rPr lang="lt-LT" sz="2000" dirty="0" smtClean="0"/>
              <a:t>paklausa</a:t>
            </a:r>
          </a:p>
          <a:p>
            <a:endParaRPr lang="lt-LT" sz="2000" dirty="0" smtClean="0"/>
          </a:p>
          <a:p>
            <a:r>
              <a:rPr lang="lt-LT" sz="2000" dirty="0" smtClean="0"/>
              <a:t>Gerų </a:t>
            </a:r>
            <a:r>
              <a:rPr lang="lt-LT" sz="2000" dirty="0" smtClean="0"/>
              <a:t>idėjų inovacijoms  </a:t>
            </a:r>
            <a:r>
              <a:rPr lang="lt-LT" sz="2000" dirty="0" smtClean="0"/>
              <a:t>trūkumas</a:t>
            </a:r>
          </a:p>
          <a:p>
            <a:r>
              <a:rPr lang="lt-LT" sz="2000" dirty="0" smtClean="0"/>
              <a:t>Bendradarbiavimo partnerių trūkumas</a:t>
            </a:r>
          </a:p>
          <a:p>
            <a:r>
              <a:rPr lang="lt-LT" sz="2000" dirty="0" smtClean="0"/>
              <a:t>Kvalifikuoto personalo trūkumas</a:t>
            </a:r>
          </a:p>
          <a:p>
            <a:endParaRPr lang="lt-LT" sz="2000" dirty="0" smtClean="0"/>
          </a:p>
          <a:p>
            <a:r>
              <a:rPr lang="lt-LT" sz="2000" dirty="0" smtClean="0"/>
              <a:t>Per aukšta inovacijų kaina</a:t>
            </a:r>
          </a:p>
          <a:p>
            <a:r>
              <a:rPr lang="lt-LT" sz="2000" dirty="0" smtClean="0"/>
              <a:t>Paskolų ir investicijų trūkumas</a:t>
            </a:r>
          </a:p>
          <a:p>
            <a:r>
              <a:rPr lang="lt-LT" sz="2000" dirty="0" smtClean="0"/>
              <a:t>Nuosavų lėšų inovacijoms trūkumas</a:t>
            </a:r>
          </a:p>
          <a:p>
            <a:r>
              <a:rPr lang="lt-LT" sz="2000" dirty="0" smtClean="0"/>
              <a:t>Sunkumai </a:t>
            </a:r>
            <a:r>
              <a:rPr lang="lt-LT" sz="2000" dirty="0" smtClean="0"/>
              <a:t>gaunant Vyriausybės dotacijas ar subsidijas inovacijoms kurti ir diegti</a:t>
            </a:r>
            <a:endParaRPr lang="lt-LT" sz="2000" dirty="0"/>
          </a:p>
        </p:txBody>
      </p:sp>
      <p:pic>
        <p:nvPicPr>
          <p:cNvPr id="207875" name="Picture 3" descr="C:\Users\user\AppData\Local\Microsoft\Windows\INetCache\IE\35PD9SUO\Headache-1557872_960_720[1].jpg"/>
          <p:cNvPicPr>
            <a:picLocks noChangeAspect="1" noChangeArrowheads="1"/>
          </p:cNvPicPr>
          <p:nvPr/>
        </p:nvPicPr>
        <p:blipFill>
          <a:blip r:embed="rId2" cstate="print"/>
          <a:srcRect/>
          <a:stretch>
            <a:fillRect/>
          </a:stretch>
        </p:blipFill>
        <p:spPr bwMode="auto">
          <a:xfrm>
            <a:off x="6588224" y="1772816"/>
            <a:ext cx="1656184" cy="1656184"/>
          </a:xfrm>
          <a:prstGeom prst="rect">
            <a:avLst/>
          </a:prstGeom>
          <a:noFill/>
        </p:spPr>
      </p:pic>
      <p:pic>
        <p:nvPicPr>
          <p:cNvPr id="207877" name="Picture 5" descr="C:\Users\user\AppData\Local\Microsoft\Windows\INetCache\IE\2568SZZI\fhdhsdshfd[1].jpg"/>
          <p:cNvPicPr>
            <a:picLocks noChangeAspect="1" noChangeArrowheads="1"/>
          </p:cNvPicPr>
          <p:nvPr/>
        </p:nvPicPr>
        <p:blipFill>
          <a:blip r:embed="rId3" cstate="print"/>
          <a:srcRect/>
          <a:stretch>
            <a:fillRect/>
          </a:stretch>
        </p:blipFill>
        <p:spPr bwMode="auto">
          <a:xfrm flipH="1">
            <a:off x="5292080" y="4005064"/>
            <a:ext cx="3583106" cy="2381388"/>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8" name="Rectangle 4"/>
          <p:cNvSpPr>
            <a:spLocks noGrp="1" noChangeArrowheads="1"/>
          </p:cNvSpPr>
          <p:nvPr>
            <p:ph type="title"/>
          </p:nvPr>
        </p:nvSpPr>
        <p:spPr>
          <a:xfrm>
            <a:off x="1187624" y="332656"/>
            <a:ext cx="7772400" cy="1143000"/>
          </a:xfrm>
        </p:spPr>
        <p:txBody>
          <a:bodyPr/>
          <a:lstStyle/>
          <a:p>
            <a:pPr eaLnBrk="1" hangingPunct="1">
              <a:defRPr/>
            </a:pPr>
            <a:r>
              <a:rPr lang="lt-LT" sz="3200" b="1" i="1" dirty="0" smtClean="0"/>
              <a:t>Technologijos versle: </a:t>
            </a:r>
            <a:r>
              <a:rPr lang="it-IT" sz="3200" b="1" i="1" dirty="0" smtClean="0"/>
              <a:t>IT</a:t>
            </a:r>
            <a:r>
              <a:rPr lang="it-IT" sz="3200" b="1" i="1" dirty="0" smtClean="0"/>
              <a:t>, m</a:t>
            </a:r>
            <a:r>
              <a:rPr lang="lt-LT" sz="3200" b="1" i="1" dirty="0" smtClean="0"/>
              <a:t>edžiagos, automatizavimas, robotizavimas,</a:t>
            </a:r>
            <a:r>
              <a:rPr lang="it-IT" sz="3200" b="1" i="1" dirty="0" smtClean="0"/>
              <a:t>…</a:t>
            </a:r>
            <a:endParaRPr kumimoji="1" lang="lt-LT" sz="3200" b="1" i="1" kern="1200" dirty="0" smtClean="0">
              <a:solidFill>
                <a:srgbClr val="000099"/>
              </a:solidFill>
              <a:ea typeface="+mn-ea"/>
              <a:cs typeface="+mn-cs"/>
            </a:endParaRPr>
          </a:p>
        </p:txBody>
      </p:sp>
      <p:sp>
        <p:nvSpPr>
          <p:cNvPr id="17411" name="Rectangle 3"/>
          <p:cNvSpPr>
            <a:spLocks noGrp="1" noChangeArrowheads="1"/>
          </p:cNvSpPr>
          <p:nvPr>
            <p:ph type="body" sz="half" idx="1"/>
          </p:nvPr>
        </p:nvSpPr>
        <p:spPr>
          <a:xfrm>
            <a:off x="0" y="2780928"/>
            <a:ext cx="4038600" cy="2581846"/>
          </a:xfrm>
        </p:spPr>
        <p:txBody>
          <a:bodyPr/>
          <a:lstStyle/>
          <a:p>
            <a:r>
              <a:rPr lang="en-US" dirty="0" err="1" smtClean="0">
                <a:solidFill>
                  <a:schemeClr val="tx1"/>
                </a:solidFill>
              </a:rPr>
              <a:t>Produkto</a:t>
            </a:r>
            <a:r>
              <a:rPr lang="en-US" dirty="0" smtClean="0">
                <a:solidFill>
                  <a:schemeClr val="tx1"/>
                </a:solidFill>
              </a:rPr>
              <a:t>/</a:t>
            </a:r>
            <a:r>
              <a:rPr lang="lt-LT" dirty="0" smtClean="0">
                <a:solidFill>
                  <a:schemeClr val="tx1"/>
                </a:solidFill>
              </a:rPr>
              <a:t/>
            </a:r>
            <a:br>
              <a:rPr lang="lt-LT" dirty="0" smtClean="0">
                <a:solidFill>
                  <a:schemeClr val="tx1"/>
                </a:solidFill>
              </a:rPr>
            </a:br>
            <a:r>
              <a:rPr lang="en-US" dirty="0" err="1" smtClean="0">
                <a:solidFill>
                  <a:schemeClr val="tx1"/>
                </a:solidFill>
              </a:rPr>
              <a:t>paslaug</a:t>
            </a:r>
            <a:r>
              <a:rPr lang="lt-LT" dirty="0" smtClean="0">
                <a:solidFill>
                  <a:schemeClr val="tx1"/>
                </a:solidFill>
              </a:rPr>
              <a:t>ų</a:t>
            </a:r>
            <a:br>
              <a:rPr lang="lt-LT" dirty="0" smtClean="0">
                <a:solidFill>
                  <a:schemeClr val="tx1"/>
                </a:solidFill>
              </a:rPr>
            </a:br>
            <a:r>
              <a:rPr lang="lt-LT" dirty="0" smtClean="0">
                <a:solidFill>
                  <a:schemeClr val="tx1"/>
                </a:solidFill>
              </a:rPr>
              <a:t>inovacijos</a:t>
            </a:r>
          </a:p>
          <a:p>
            <a:r>
              <a:rPr lang="lt-LT" dirty="0" smtClean="0"/>
              <a:t>Proceso </a:t>
            </a:r>
            <a:r>
              <a:rPr lang="lt-LT" dirty="0" smtClean="0"/>
              <a:t>inovacijos</a:t>
            </a:r>
          </a:p>
          <a:p>
            <a:pPr eaLnBrk="1" hangingPunct="1"/>
            <a:endParaRPr lang="lt-LT" dirty="0" smtClean="0">
              <a:solidFill>
                <a:schemeClr val="tx1"/>
              </a:solidFill>
            </a:endParaRPr>
          </a:p>
          <a:p>
            <a:pPr eaLnBrk="1" hangingPunct="1"/>
            <a:endParaRPr lang="lt-LT" dirty="0" smtClean="0">
              <a:solidFill>
                <a:schemeClr val="tx1"/>
              </a:solidFill>
            </a:endParaRPr>
          </a:p>
          <a:p>
            <a:pPr eaLnBrk="1" hangingPunct="1"/>
            <a:endParaRPr lang="lt-LT" dirty="0" smtClean="0">
              <a:solidFill>
                <a:schemeClr val="tx1"/>
              </a:solidFill>
            </a:endParaRPr>
          </a:p>
          <a:p>
            <a:pPr eaLnBrk="1" hangingPunct="1"/>
            <a:endParaRPr lang="en-US" dirty="0" smtClean="0">
              <a:solidFill>
                <a:schemeClr val="tx1"/>
              </a:solidFill>
            </a:endParaRPr>
          </a:p>
          <a:p>
            <a:pPr eaLnBrk="1" hangingPunct="1"/>
            <a:endParaRPr lang="lt-LT" dirty="0" smtClean="0"/>
          </a:p>
          <a:p>
            <a:pPr eaLnBrk="1" hangingPunct="1"/>
            <a:endParaRPr lang="lt-LT" dirty="0" smtClean="0"/>
          </a:p>
          <a:p>
            <a:pPr eaLnBrk="1" hangingPunct="1"/>
            <a:endParaRPr lang="lt-LT" dirty="0" smtClean="0"/>
          </a:p>
        </p:txBody>
      </p:sp>
      <p:sp>
        <p:nvSpPr>
          <p:cNvPr id="17412" name="Rectangle 13"/>
          <p:cNvSpPr>
            <a:spLocks noGrp="1" noChangeArrowheads="1"/>
          </p:cNvSpPr>
          <p:nvPr>
            <p:ph type="body" sz="half" idx="2"/>
          </p:nvPr>
        </p:nvSpPr>
        <p:spPr>
          <a:xfrm>
            <a:off x="5868144" y="2780928"/>
            <a:ext cx="3025080" cy="2448372"/>
          </a:xfrm>
        </p:spPr>
        <p:txBody>
          <a:bodyPr/>
          <a:lstStyle/>
          <a:p>
            <a:r>
              <a:rPr lang="lt-LT" dirty="0" smtClean="0"/>
              <a:t>Technologinės inovacijos</a:t>
            </a:r>
            <a:endParaRPr lang="en-US" dirty="0" smtClean="0"/>
          </a:p>
          <a:p>
            <a:pPr eaLnBrk="1" hangingPunct="1"/>
            <a:endParaRPr lang="lt-LT" dirty="0" smtClean="0">
              <a:solidFill>
                <a:schemeClr val="tx1"/>
              </a:solidFill>
            </a:endParaRPr>
          </a:p>
          <a:p>
            <a:pPr eaLnBrk="1" hangingPunct="1"/>
            <a:r>
              <a:rPr lang="lt-LT" dirty="0" smtClean="0">
                <a:solidFill>
                  <a:schemeClr val="tx1"/>
                </a:solidFill>
              </a:rPr>
              <a:t>Netechnologinės </a:t>
            </a:r>
            <a:r>
              <a:rPr lang="lt-LT" dirty="0" smtClean="0">
                <a:solidFill>
                  <a:schemeClr val="tx1"/>
                </a:solidFill>
              </a:rPr>
              <a:t>inovacijos</a:t>
            </a:r>
          </a:p>
          <a:p>
            <a:pPr eaLnBrk="1" hangingPunct="1"/>
            <a:endParaRPr lang="lt-LT" dirty="0" smtClean="0">
              <a:solidFill>
                <a:schemeClr val="tx1"/>
              </a:solidFill>
            </a:endParaRPr>
          </a:p>
          <a:p>
            <a:pPr eaLnBrk="1" hangingPunct="1"/>
            <a:endParaRPr lang="lt-LT" dirty="0" smtClean="0">
              <a:solidFill>
                <a:schemeClr val="tx1"/>
              </a:solidFill>
            </a:endParaRPr>
          </a:p>
          <a:p>
            <a:pPr eaLnBrk="1" hangingPunct="1"/>
            <a:endParaRPr lang="lt-LT" dirty="0" smtClean="0"/>
          </a:p>
        </p:txBody>
      </p:sp>
      <p:pic>
        <p:nvPicPr>
          <p:cNvPr id="17413" name="Picture 14" descr="MCBD04912_0000[1]"/>
          <p:cNvPicPr>
            <a:picLocks noChangeAspect="1" noChangeArrowheads="1"/>
          </p:cNvPicPr>
          <p:nvPr/>
        </p:nvPicPr>
        <p:blipFill>
          <a:blip r:embed="rId3" cstate="print"/>
          <a:srcRect/>
          <a:stretch>
            <a:fillRect/>
          </a:stretch>
        </p:blipFill>
        <p:spPr bwMode="auto">
          <a:xfrm>
            <a:off x="3276600" y="2420888"/>
            <a:ext cx="2459739" cy="4071937"/>
          </a:xfrm>
          <a:prstGeom prst="rect">
            <a:avLst/>
          </a:prstGeom>
          <a:noFill/>
          <a:ln w="9525">
            <a:noFill/>
            <a:miter lim="800000"/>
            <a:headEnd/>
            <a:tailEnd/>
          </a:ln>
        </p:spPr>
      </p:pic>
      <p:sp>
        <p:nvSpPr>
          <p:cNvPr id="6" name="Rectangle 4"/>
          <p:cNvSpPr txBox="1">
            <a:spLocks noChangeArrowheads="1"/>
          </p:cNvSpPr>
          <p:nvPr/>
        </p:nvSpPr>
        <p:spPr bwMode="auto">
          <a:xfrm>
            <a:off x="1259632" y="1700808"/>
            <a:ext cx="7772400" cy="64807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lt-LT" sz="3200" b="1" i="1" u="none" strike="noStrike" kern="1200" cap="none" spc="0" normalizeH="0" baseline="0" noProof="0" dirty="0" smtClean="0">
                <a:ln>
                  <a:noFill/>
                </a:ln>
                <a:solidFill>
                  <a:srgbClr val="000099"/>
                </a:solidFill>
                <a:effectLst/>
                <a:uLnTx/>
                <a:uFillTx/>
                <a:latin typeface="+mj-lt"/>
                <a:ea typeface="+mn-ea"/>
                <a:cs typeface="+mn-cs"/>
              </a:rPr>
              <a:t>Dilema: kas (dabar) </a:t>
            </a:r>
            <a:r>
              <a:rPr kumimoji="1" lang="en-US" sz="3200" b="1" i="1" u="none" strike="noStrike" kern="1200" cap="none" spc="0" normalizeH="0" baseline="0" noProof="0" dirty="0" err="1" smtClean="0">
                <a:ln>
                  <a:noFill/>
                </a:ln>
                <a:solidFill>
                  <a:srgbClr val="000099"/>
                </a:solidFill>
                <a:effectLst/>
                <a:uLnTx/>
                <a:uFillTx/>
                <a:latin typeface="+mj-lt"/>
                <a:ea typeface="+mn-ea"/>
                <a:cs typeface="+mn-cs"/>
              </a:rPr>
              <a:t>svarbiau</a:t>
            </a:r>
            <a:r>
              <a:rPr kumimoji="1" lang="en-US" sz="3200" b="1" i="1" u="none" strike="noStrike" kern="1200" cap="none" spc="0" normalizeH="0" baseline="0" noProof="0" dirty="0" smtClean="0">
                <a:ln>
                  <a:noFill/>
                </a:ln>
                <a:solidFill>
                  <a:srgbClr val="000099"/>
                </a:solidFill>
                <a:effectLst/>
                <a:uLnTx/>
                <a:uFillTx/>
                <a:latin typeface="+mj-lt"/>
                <a:ea typeface="+mn-ea"/>
                <a:cs typeface="+mn-cs"/>
              </a:rPr>
              <a:t> </a:t>
            </a:r>
            <a:r>
              <a:rPr kumimoji="1" lang="en-US" sz="3200" b="1" i="1" u="none" strike="noStrike" kern="1200" cap="none" spc="0" normalizeH="0" baseline="0" noProof="0" dirty="0" err="1" smtClean="0">
                <a:ln>
                  <a:noFill/>
                </a:ln>
                <a:solidFill>
                  <a:srgbClr val="000099"/>
                </a:solidFill>
                <a:effectLst/>
                <a:uLnTx/>
                <a:uFillTx/>
                <a:latin typeface="+mj-lt"/>
                <a:ea typeface="+mn-ea"/>
                <a:cs typeface="+mn-cs"/>
              </a:rPr>
              <a:t>ir</a:t>
            </a:r>
            <a:r>
              <a:rPr kumimoji="1" lang="lt-LT" sz="3200" b="1" i="1" u="none" strike="noStrike" kern="1200" cap="none" spc="0" normalizeH="0" baseline="0" noProof="0" dirty="0" smtClean="0">
                <a:ln>
                  <a:noFill/>
                </a:ln>
                <a:solidFill>
                  <a:srgbClr val="000099"/>
                </a:solidFill>
                <a:effectLst/>
                <a:uLnTx/>
                <a:uFillTx/>
                <a:latin typeface="+mj-lt"/>
                <a:ea typeface="+mn-ea"/>
                <a:cs typeface="+mn-cs"/>
              </a:rPr>
              <a:t> naudingiau?</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1547664" y="476672"/>
            <a:ext cx="7228036" cy="999703"/>
          </a:xfrm>
        </p:spPr>
        <p:txBody>
          <a:bodyPr/>
          <a:lstStyle/>
          <a:p>
            <a:r>
              <a:rPr lang="lt-LT" sz="3200" b="1" i="1" dirty="0"/>
              <a:t>Inovacinių įmonių bendradarbiavimo partneriai, </a:t>
            </a:r>
            <a:r>
              <a:rPr lang="en-US" sz="3200" b="1" i="1" dirty="0"/>
              <a:t>% </a:t>
            </a:r>
            <a:r>
              <a:rPr lang="en-US" sz="3200" b="1" i="1" dirty="0" err="1"/>
              <a:t>nuo</a:t>
            </a:r>
            <a:r>
              <a:rPr lang="en-US" sz="3200" b="1" i="1" dirty="0"/>
              <a:t> </a:t>
            </a:r>
            <a:r>
              <a:rPr lang="lt-LT" sz="3200" b="1" i="1" dirty="0"/>
              <a:t>inovacinių įmonių</a:t>
            </a:r>
          </a:p>
        </p:txBody>
      </p:sp>
      <p:graphicFrame>
        <p:nvGraphicFramePr>
          <p:cNvPr id="6" name="Object 2"/>
          <p:cNvGraphicFramePr>
            <a:graphicFrameLocks noGrp="1" noChangeAspect="1"/>
          </p:cNvGraphicFramePr>
          <p:nvPr>
            <p:ph type="chart" idx="1"/>
          </p:nvPr>
        </p:nvGraphicFramePr>
        <p:xfrm>
          <a:off x="320041" y="1659239"/>
          <a:ext cx="8268334" cy="4385961"/>
        </p:xfrm>
        <a:graphic>
          <a:graphicData uri="http://schemas.openxmlformats.org/drawingml/2006/chart">
            <c:chart xmlns:c="http://schemas.openxmlformats.org/drawingml/2006/chart" xmlns:r="http://schemas.openxmlformats.org/officeDocument/2006/relationships" r:id="rId2"/>
          </a:graphicData>
        </a:graphic>
      </p:graphicFrame>
      <p:sp>
        <p:nvSpPr>
          <p:cNvPr id="192516" name="Text Box 4"/>
          <p:cNvSpPr txBox="1">
            <a:spLocks noChangeArrowheads="1"/>
          </p:cNvSpPr>
          <p:nvPr/>
        </p:nvSpPr>
        <p:spPr bwMode="auto">
          <a:xfrm>
            <a:off x="184150" y="6021289"/>
            <a:ext cx="8442325" cy="830997"/>
          </a:xfrm>
          <a:prstGeom prst="rect">
            <a:avLst/>
          </a:prstGeom>
          <a:noFill/>
          <a:ln w="12700">
            <a:noFill/>
            <a:miter lim="800000"/>
            <a:headEnd type="none" w="sm" len="sm"/>
            <a:tailEnd type="none" w="sm" len="sm"/>
          </a:ln>
          <a:effectLst/>
        </p:spPr>
        <p:txBody>
          <a:bodyPr wrap="square">
            <a:spAutoFit/>
          </a:bodyPr>
          <a:lstStyle/>
          <a:p>
            <a:pPr>
              <a:spcBef>
                <a:spcPct val="50000"/>
              </a:spcBef>
            </a:pPr>
            <a:r>
              <a:rPr lang="lt-LT" i="1" dirty="0">
                <a:latin typeface="Times New Roman" pitchFamily="18" charset="0"/>
              </a:rPr>
              <a:t>Šaltinis</a:t>
            </a:r>
            <a:r>
              <a:rPr lang="lt-LT" dirty="0">
                <a:latin typeface="Times New Roman" pitchFamily="18" charset="0"/>
              </a:rPr>
              <a:t>: Inovacinės veiklos </a:t>
            </a:r>
            <a:r>
              <a:rPr lang="lt-LT" dirty="0" smtClean="0">
                <a:latin typeface="Times New Roman" pitchFamily="18" charset="0"/>
              </a:rPr>
              <a:t>plėtra </a:t>
            </a:r>
            <a:r>
              <a:rPr lang="en-GB" dirty="0" smtClean="0">
                <a:latin typeface="Times New Roman" pitchFamily="18" charset="0"/>
              </a:rPr>
              <a:t>2014-2016.</a:t>
            </a:r>
            <a:r>
              <a:rPr lang="lt-LT" dirty="0" smtClean="0">
                <a:latin typeface="Times New Roman" pitchFamily="18" charset="0"/>
              </a:rPr>
              <a:t> </a:t>
            </a:r>
            <a:r>
              <a:rPr lang="en-US" dirty="0">
                <a:latin typeface="Times New Roman" pitchFamily="18" charset="0"/>
              </a:rPr>
              <a:t>LR </a:t>
            </a:r>
            <a:r>
              <a:rPr lang="en-US" dirty="0" err="1">
                <a:latin typeface="Times New Roman" pitchFamily="18" charset="0"/>
              </a:rPr>
              <a:t>statistikos</a:t>
            </a:r>
            <a:r>
              <a:rPr lang="en-US" dirty="0">
                <a:latin typeface="Times New Roman" pitchFamily="18" charset="0"/>
              </a:rPr>
              <a:t> </a:t>
            </a:r>
            <a:r>
              <a:rPr lang="en-US" dirty="0" err="1">
                <a:latin typeface="Times New Roman" pitchFamily="18" charset="0"/>
              </a:rPr>
              <a:t>departamentas</a:t>
            </a:r>
            <a:r>
              <a:rPr lang="en-US" dirty="0">
                <a:latin typeface="Times New Roman" pitchFamily="18" charset="0"/>
              </a:rPr>
              <a:t>, </a:t>
            </a:r>
            <a:r>
              <a:rPr lang="en-US" dirty="0" smtClean="0">
                <a:latin typeface="Times New Roman" pitchFamily="18" charset="0"/>
              </a:rPr>
              <a:t>2018.</a:t>
            </a:r>
            <a:endParaRPr lang="lt-LT" dirty="0">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996952"/>
            <a:ext cx="7772400" cy="1362075"/>
          </a:xfrm>
        </p:spPr>
        <p:txBody>
          <a:bodyPr/>
          <a:lstStyle/>
          <a:p>
            <a:r>
              <a:rPr lang="en-GB" dirty="0" smtClean="0"/>
              <a:t>2</a:t>
            </a:r>
            <a:r>
              <a:rPr lang="lt-LT" dirty="0" smtClean="0"/>
              <a:t>. konkuren</a:t>
            </a:r>
            <a:r>
              <a:rPr lang="en-GB" dirty="0" err="1" smtClean="0"/>
              <a:t>tabilumas</a:t>
            </a:r>
            <a:r>
              <a:rPr lang="en-GB" dirty="0" smtClean="0"/>
              <a:t>:</a:t>
            </a:r>
            <a:r>
              <a:rPr lang="lt-LT" dirty="0" smtClean="0"/>
              <a:t> inovacijos </a:t>
            </a:r>
            <a:r>
              <a:rPr lang="en-GB" dirty="0" err="1" smtClean="0"/>
              <a:t>ar</a:t>
            </a:r>
            <a:r>
              <a:rPr lang="en-GB" dirty="0" smtClean="0"/>
              <a:t> (</a:t>
            </a:r>
            <a:r>
              <a:rPr lang="en-GB" dirty="0" err="1" smtClean="0"/>
              <a:t>ir</a:t>
            </a:r>
            <a:r>
              <a:rPr lang="en-GB" dirty="0" smtClean="0"/>
              <a:t>) </a:t>
            </a:r>
            <a:r>
              <a:rPr lang="en-GB" dirty="0" err="1" smtClean="0"/>
              <a:t>modernizacija</a:t>
            </a:r>
            <a:r>
              <a:rPr lang="en-GB" dirty="0" smtClean="0"/>
              <a:t>?</a:t>
            </a:r>
            <a:endParaRPr lang="lt-LT"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1403648" y="304800"/>
            <a:ext cx="6978352" cy="1143000"/>
          </a:xfrm>
          <a:prstGeom prst="rect">
            <a:avLst/>
          </a:prstGeom>
          <a:noFill/>
          <a:ln w="9525">
            <a:noFill/>
            <a:miter lim="800000"/>
            <a:headEnd/>
            <a:tailEnd/>
          </a:ln>
        </p:spPr>
        <p:txBody>
          <a:bodyPr anchor="b"/>
          <a:lstStyle/>
          <a:p>
            <a:r>
              <a:rPr lang="lt-LT" sz="3200" b="1" i="1" dirty="0">
                <a:solidFill>
                  <a:srgbClr val="000066"/>
                </a:solidFill>
                <a:latin typeface="+mj-lt"/>
              </a:rPr>
              <a:t>Išsiskirk arba mirk</a:t>
            </a:r>
            <a:r>
              <a:rPr lang="en-US" sz="3200" b="1" i="1" dirty="0">
                <a:solidFill>
                  <a:srgbClr val="000066"/>
                </a:solidFill>
                <a:latin typeface="+mj-lt"/>
              </a:rPr>
              <a:t>!</a:t>
            </a:r>
            <a:endParaRPr lang="en-GB" sz="3200" b="1" i="1" dirty="0">
              <a:solidFill>
                <a:srgbClr val="000066"/>
              </a:solidFill>
              <a:latin typeface="+mj-lt"/>
            </a:endParaRPr>
          </a:p>
        </p:txBody>
      </p:sp>
      <p:sp>
        <p:nvSpPr>
          <p:cNvPr id="8195" name="Rectangle 3" descr="Rectangle: Click to edit Master text styles&#10;Second level&#10;Third level&#10;Fourth level&#10;Fifth level"/>
          <p:cNvSpPr>
            <a:spLocks noChangeArrowheads="1"/>
          </p:cNvSpPr>
          <p:nvPr/>
        </p:nvSpPr>
        <p:spPr bwMode="auto">
          <a:xfrm>
            <a:off x="457200" y="1905000"/>
            <a:ext cx="8153400" cy="4114800"/>
          </a:xfrm>
          <a:prstGeom prst="rect">
            <a:avLst/>
          </a:prstGeom>
          <a:noFill/>
          <a:ln w="9525">
            <a:noFill/>
            <a:miter lim="800000"/>
            <a:headEnd/>
            <a:tailEnd/>
          </a:ln>
        </p:spPr>
        <p:txBody>
          <a:bodyPr/>
          <a:lstStyle/>
          <a:p>
            <a:pPr marL="342900" indent="-342900">
              <a:spcBef>
                <a:spcPct val="20000"/>
              </a:spcBef>
              <a:buClr>
                <a:srgbClr val="FF3300"/>
              </a:buClr>
              <a:buFont typeface="Wingdings" pitchFamily="2" charset="2"/>
              <a:buChar char="Ø"/>
            </a:pPr>
            <a:r>
              <a:rPr lang="lt-LT" sz="2800" i="1">
                <a:solidFill>
                  <a:srgbClr val="000066"/>
                </a:solidFill>
                <a:latin typeface="Bookman Old Style" pitchFamily="18" charset="0"/>
              </a:rPr>
              <a:t>“Pastaruosius </a:t>
            </a:r>
            <a:r>
              <a:rPr lang="en-US" sz="2800" i="1">
                <a:solidFill>
                  <a:srgbClr val="000066"/>
                </a:solidFill>
                <a:latin typeface="Bookman Old Style" pitchFamily="18" charset="0"/>
              </a:rPr>
              <a:t>25</a:t>
            </a:r>
            <a:r>
              <a:rPr lang="lt-LT" sz="2800" i="1">
                <a:solidFill>
                  <a:srgbClr val="000066"/>
                </a:solidFill>
                <a:latin typeface="Bookman Old Style" pitchFamily="18" charset="0"/>
              </a:rPr>
              <a:t> metus buvo kuriamos tik tokios verslo strategijos, kurios leistų kompanijai įgyti kuo daugiau konkurencinių pranašumų jos veiklos rinkoje. </a:t>
            </a:r>
            <a:r>
              <a:rPr lang="en-US" sz="2800" i="1">
                <a:solidFill>
                  <a:srgbClr val="000066"/>
                </a:solidFill>
                <a:latin typeface="Bookman Old Style" pitchFamily="18" charset="0"/>
              </a:rPr>
              <a:t> </a:t>
            </a:r>
            <a:r>
              <a:rPr lang="lt-LT" sz="2800" i="1">
                <a:solidFill>
                  <a:srgbClr val="000066"/>
                </a:solidFill>
                <a:latin typeface="Bookman Old Style" pitchFamily="18" charset="0"/>
              </a:rPr>
              <a:t>Tokie būdai dažniausiai paskatina dar įnirtingesnę konkurenciją…”</a:t>
            </a:r>
            <a:endParaRPr lang="en-US" sz="2800" i="1">
              <a:solidFill>
                <a:srgbClr val="000066"/>
              </a:solidFill>
              <a:latin typeface="Bookman Old Style" pitchFamily="18" charset="0"/>
            </a:endParaRPr>
          </a:p>
          <a:p>
            <a:pPr marL="342900" indent="-342900">
              <a:spcBef>
                <a:spcPct val="20000"/>
              </a:spcBef>
              <a:buClr>
                <a:srgbClr val="FF3300"/>
              </a:buClr>
              <a:buFont typeface="Wingdings" pitchFamily="2" charset="2"/>
              <a:buChar char="Ø"/>
            </a:pPr>
            <a:endParaRPr lang="lt-LT" i="1">
              <a:solidFill>
                <a:srgbClr val="000066"/>
              </a:solidFill>
              <a:latin typeface="Bookman Old Style" pitchFamily="18" charset="0"/>
            </a:endParaRPr>
          </a:p>
          <a:p>
            <a:pPr marL="2057400" lvl="4" indent="-228600">
              <a:spcBef>
                <a:spcPct val="20000"/>
              </a:spcBef>
              <a:buClr>
                <a:srgbClr val="FF3300"/>
              </a:buClr>
              <a:buFont typeface="Wingdings" pitchFamily="2" charset="2"/>
              <a:buNone/>
            </a:pPr>
            <a:r>
              <a:rPr lang="lt-LT" sz="1600" i="1">
                <a:solidFill>
                  <a:srgbClr val="000066"/>
                </a:solidFill>
                <a:latin typeface="Bookman Old Style" pitchFamily="18" charset="0"/>
              </a:rPr>
              <a:t>		(W.Ch. Kim’as, R.Mauborgne. Žydrųjų vandenynų 	strategija)</a:t>
            </a:r>
          </a:p>
          <a:p>
            <a:pPr marL="342900" indent="-342900">
              <a:spcBef>
                <a:spcPct val="20000"/>
              </a:spcBef>
              <a:buClr>
                <a:srgbClr val="FF3300"/>
              </a:buClr>
              <a:buFont typeface="Wingdings" pitchFamily="2" charset="2"/>
              <a:buChar char="Ø"/>
            </a:pPr>
            <a:endParaRPr lang="lt-LT" i="1">
              <a:solidFill>
                <a:srgbClr val="000066"/>
              </a:solidFill>
              <a:latin typeface="Bookman Old Style"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962400" y="-381000"/>
            <a:ext cx="5181600" cy="7239000"/>
          </a:xfrm>
          <a:prstGeom prst="rect">
            <a:avLst/>
          </a:prstGeom>
          <a:ln>
            <a:no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lt-LT" dirty="0"/>
              <a:t>Konkurencija?</a:t>
            </a:r>
            <a:endParaRPr lang="en-US" dirty="0"/>
          </a:p>
        </p:txBody>
      </p:sp>
      <p:sp>
        <p:nvSpPr>
          <p:cNvPr id="7171" name="Title 1"/>
          <p:cNvSpPr>
            <a:spLocks noGrp="1"/>
          </p:cNvSpPr>
          <p:nvPr>
            <p:ph type="title"/>
          </p:nvPr>
        </p:nvSpPr>
        <p:spPr/>
        <p:txBody>
          <a:bodyPr/>
          <a:lstStyle/>
          <a:p>
            <a:pPr eaLnBrk="1" hangingPunct="1"/>
            <a:endParaRPr lang="lt-LT" smtClean="0"/>
          </a:p>
        </p:txBody>
      </p:sp>
      <p:sp>
        <p:nvSpPr>
          <p:cNvPr id="7172" name="Content Placeholder 2"/>
          <p:cNvSpPr>
            <a:spLocks noGrp="1"/>
          </p:cNvSpPr>
          <p:nvPr>
            <p:ph idx="1"/>
          </p:nvPr>
        </p:nvSpPr>
        <p:spPr/>
        <p:txBody>
          <a:bodyPr/>
          <a:lstStyle/>
          <a:p>
            <a:pPr eaLnBrk="1" hangingPunct="1"/>
            <a:endParaRPr lang="lt-LT" dirty="0" smtClean="0"/>
          </a:p>
        </p:txBody>
      </p:sp>
      <p:pic>
        <p:nvPicPr>
          <p:cNvPr id="7173" name="Picture 2"/>
          <p:cNvPicPr>
            <a:picLocks noChangeAspect="1" noChangeArrowheads="1"/>
          </p:cNvPicPr>
          <p:nvPr/>
        </p:nvPicPr>
        <p:blipFill>
          <a:blip r:embed="rId3" cstate="print"/>
          <a:srcRect/>
          <a:stretch>
            <a:fillRect/>
          </a:stretch>
        </p:blipFill>
        <p:spPr bwMode="auto">
          <a:xfrm>
            <a:off x="0" y="0"/>
            <a:ext cx="4495800" cy="6858000"/>
          </a:xfrm>
          <a:prstGeom prst="rect">
            <a:avLst/>
          </a:prstGeom>
          <a:noFill/>
          <a:ln w="9525">
            <a:noFill/>
            <a:miter lim="800000"/>
            <a:headEnd/>
            <a:tailEnd/>
          </a:ln>
        </p:spPr>
      </p:pic>
      <p:sp>
        <p:nvSpPr>
          <p:cNvPr id="7" name="Rectangular Callout 6"/>
          <p:cNvSpPr/>
          <p:nvPr/>
        </p:nvSpPr>
        <p:spPr>
          <a:xfrm>
            <a:off x="5029200" y="5029200"/>
            <a:ext cx="3886200" cy="1447800"/>
          </a:xfrm>
          <a:prstGeom prst="wedgeRectCallout">
            <a:avLst>
              <a:gd name="adj1" fmla="val -63970"/>
              <a:gd name="adj2" fmla="val 44079"/>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b="1" dirty="0">
              <a:latin typeface="Arial" pitchFamily="34" charset="0"/>
              <a:cs typeface="Arial" pitchFamily="34" charset="0"/>
            </a:endParaRPr>
          </a:p>
          <a:p>
            <a:pPr algn="ctr" fontAlgn="auto">
              <a:spcBef>
                <a:spcPts val="0"/>
              </a:spcBef>
              <a:spcAft>
                <a:spcPts val="0"/>
              </a:spcAft>
              <a:defRPr/>
            </a:pPr>
            <a:r>
              <a:rPr lang="lt-LT" sz="2400" b="1" i="1" dirty="0" smtClean="0">
                <a:solidFill>
                  <a:schemeClr val="tx1"/>
                </a:solidFill>
                <a:latin typeface="Arial" pitchFamily="34" charset="0"/>
                <a:cs typeface="Arial" pitchFamily="34" charset="0"/>
              </a:rPr>
              <a:t>Mes </a:t>
            </a:r>
            <a:r>
              <a:rPr lang="lt-LT" sz="2400" b="1" i="1" dirty="0">
                <a:solidFill>
                  <a:schemeClr val="tx1"/>
                </a:solidFill>
                <a:latin typeface="Arial" pitchFamily="34" charset="0"/>
                <a:cs typeface="Arial" pitchFamily="34" charset="0"/>
              </a:rPr>
              <a:t>pasikeitėm</a:t>
            </a:r>
            <a:r>
              <a:rPr lang="en-US" sz="2400" b="1" i="1" dirty="0">
                <a:solidFill>
                  <a:schemeClr val="tx1"/>
                </a:solidFill>
                <a:latin typeface="Arial" pitchFamily="34" charset="0"/>
                <a:cs typeface="Arial" pitchFamily="34" charset="0"/>
              </a:rPr>
              <a:t>!</a:t>
            </a:r>
          </a:p>
          <a:p>
            <a:pPr algn="ctr" fontAlgn="auto">
              <a:spcBef>
                <a:spcPts val="0"/>
              </a:spcBef>
              <a:spcAft>
                <a:spcPts val="0"/>
              </a:spcAft>
              <a:defRPr/>
            </a:pPr>
            <a:endParaRPr lang="en-US" sz="1000" b="1" dirty="0">
              <a:solidFill>
                <a:schemeClr val="tx1"/>
              </a:solidFill>
              <a:latin typeface="Arial" pitchFamily="34" charset="0"/>
              <a:cs typeface="Arial" pitchFamily="34" charset="0"/>
            </a:endParaRPr>
          </a:p>
          <a:p>
            <a:pPr algn="ctr" fontAlgn="auto">
              <a:spcBef>
                <a:spcPts val="0"/>
              </a:spcBef>
              <a:spcAft>
                <a:spcPts val="0"/>
              </a:spcAft>
              <a:defRPr/>
            </a:pPr>
            <a:r>
              <a:rPr lang="en-US" sz="2400" b="1" dirty="0">
                <a:solidFill>
                  <a:schemeClr val="tx1"/>
                </a:solidFill>
                <a:latin typeface="Arial" pitchFamily="34" charset="0"/>
                <a:cs typeface="Arial" pitchFamily="34" charset="0"/>
              </a:rPr>
              <a:t>S</a:t>
            </a:r>
            <a:r>
              <a:rPr lang="lt-LT" sz="2400" b="1" dirty="0">
                <a:solidFill>
                  <a:schemeClr val="tx1"/>
                </a:solidFill>
                <a:latin typeface="Arial" pitchFamily="34" charset="0"/>
                <a:cs typeface="Arial" pitchFamily="34" charset="0"/>
              </a:rPr>
              <a:t>iūlome dar g</a:t>
            </a:r>
            <a:r>
              <a:rPr lang="en-GB" sz="2400" b="1" dirty="0">
                <a:solidFill>
                  <a:schemeClr val="tx1"/>
                </a:solidFill>
                <a:latin typeface="Arial" pitchFamily="34" charset="0"/>
                <a:cs typeface="Arial" pitchFamily="34" charset="0"/>
              </a:rPr>
              <a:t>e</a:t>
            </a:r>
            <a:r>
              <a:rPr lang="lt-LT" sz="2400" b="1" dirty="0" err="1">
                <a:solidFill>
                  <a:schemeClr val="tx1"/>
                </a:solidFill>
                <a:latin typeface="Arial" pitchFamily="34" charset="0"/>
                <a:cs typeface="Arial" pitchFamily="34" charset="0"/>
              </a:rPr>
              <a:t>resnės</a:t>
            </a:r>
            <a:r>
              <a:rPr lang="lt-LT" sz="2400" b="1" dirty="0">
                <a:solidFill>
                  <a:schemeClr val="tx1"/>
                </a:solidFill>
                <a:latin typeface="Arial" pitchFamily="34" charset="0"/>
                <a:cs typeface="Arial" pitchFamily="34" charset="0"/>
              </a:rPr>
              <a:t> kokybės paslaugas.</a:t>
            </a:r>
          </a:p>
          <a:p>
            <a:pPr algn="ctr" fontAlgn="auto">
              <a:spcBef>
                <a:spcPts val="0"/>
              </a:spcBef>
              <a:spcAft>
                <a:spcPts val="0"/>
              </a:spcAft>
              <a:defRPr/>
            </a:pPr>
            <a:endParaRPr lang="en-US" dirty="0"/>
          </a:p>
        </p:txBody>
      </p:sp>
      <p:sp>
        <p:nvSpPr>
          <p:cNvPr id="8" name="Rectangular Callout 7"/>
          <p:cNvSpPr/>
          <p:nvPr/>
        </p:nvSpPr>
        <p:spPr>
          <a:xfrm>
            <a:off x="5029200" y="2819400"/>
            <a:ext cx="3886200" cy="1447800"/>
          </a:xfrm>
          <a:prstGeom prst="wedgeRectCallout">
            <a:avLst>
              <a:gd name="adj1" fmla="val -63970"/>
              <a:gd name="adj2" fmla="val 38816"/>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b="1" dirty="0">
              <a:latin typeface="Arial" pitchFamily="34" charset="0"/>
              <a:cs typeface="Arial" pitchFamily="34" charset="0"/>
            </a:endParaRPr>
          </a:p>
          <a:p>
            <a:pPr algn="ctr" fontAlgn="auto">
              <a:spcBef>
                <a:spcPts val="0"/>
              </a:spcBef>
              <a:spcAft>
                <a:spcPts val="0"/>
              </a:spcAft>
              <a:defRPr/>
            </a:pPr>
            <a:r>
              <a:rPr lang="lt-LT" sz="2400" b="1" i="1" dirty="0" smtClean="0">
                <a:solidFill>
                  <a:schemeClr val="tx1"/>
                </a:solidFill>
                <a:latin typeface="Arial" pitchFamily="34" charset="0"/>
                <a:cs typeface="Arial" pitchFamily="34" charset="0"/>
              </a:rPr>
              <a:t>Mes </a:t>
            </a:r>
            <a:r>
              <a:rPr lang="lt-LT" sz="2400" b="1" i="1" dirty="0">
                <a:solidFill>
                  <a:schemeClr val="tx1"/>
                </a:solidFill>
                <a:latin typeface="Arial" pitchFamily="34" charset="0"/>
                <a:cs typeface="Arial" pitchFamily="34" charset="0"/>
              </a:rPr>
              <a:t>privertėm juos keistis</a:t>
            </a:r>
            <a:r>
              <a:rPr lang="en-US" sz="2400" b="1" i="1" dirty="0">
                <a:solidFill>
                  <a:schemeClr val="tx1"/>
                </a:solidFill>
                <a:latin typeface="Arial" pitchFamily="34" charset="0"/>
                <a:cs typeface="Arial" pitchFamily="34" charset="0"/>
              </a:rPr>
              <a:t>!</a:t>
            </a:r>
          </a:p>
          <a:p>
            <a:pPr algn="ctr" fontAlgn="auto">
              <a:spcBef>
                <a:spcPts val="0"/>
              </a:spcBef>
              <a:spcAft>
                <a:spcPts val="0"/>
              </a:spcAft>
              <a:defRPr/>
            </a:pPr>
            <a:endParaRPr lang="en-US" sz="1000" b="1" dirty="0">
              <a:latin typeface="Arial" pitchFamily="34" charset="0"/>
              <a:cs typeface="Arial" pitchFamily="34" charset="0"/>
            </a:endParaRPr>
          </a:p>
          <a:p>
            <a:pPr algn="ctr" fontAlgn="auto">
              <a:spcBef>
                <a:spcPts val="0"/>
              </a:spcBef>
              <a:spcAft>
                <a:spcPts val="0"/>
              </a:spcAft>
              <a:defRPr/>
            </a:pPr>
            <a:endParaRPr lang="en-US" dirty="0"/>
          </a:p>
        </p:txBody>
      </p:sp>
      <p:sp>
        <p:nvSpPr>
          <p:cNvPr id="9" name="Rectangular Callout 8"/>
          <p:cNvSpPr/>
          <p:nvPr/>
        </p:nvSpPr>
        <p:spPr>
          <a:xfrm>
            <a:off x="5029200" y="914400"/>
            <a:ext cx="3886200" cy="1447800"/>
          </a:xfrm>
          <a:prstGeom prst="wedgeRectCallout">
            <a:avLst>
              <a:gd name="adj1" fmla="val -63970"/>
              <a:gd name="adj2" fmla="val 44079"/>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b="1" dirty="0">
              <a:latin typeface="Arial" pitchFamily="34" charset="0"/>
              <a:cs typeface="Arial" pitchFamily="34" charset="0"/>
            </a:endParaRPr>
          </a:p>
          <a:p>
            <a:pPr algn="ctr" fontAlgn="auto">
              <a:spcBef>
                <a:spcPts val="0"/>
              </a:spcBef>
              <a:spcAft>
                <a:spcPts val="0"/>
              </a:spcAft>
              <a:defRPr/>
            </a:pPr>
            <a:r>
              <a:rPr lang="lt-LT" sz="2400" b="1" i="1" dirty="0">
                <a:solidFill>
                  <a:schemeClr val="tx1"/>
                </a:solidFill>
                <a:latin typeface="Arial" pitchFamily="34" charset="0"/>
                <a:cs typeface="Arial" pitchFamily="34" charset="0"/>
              </a:rPr>
              <a:t>Mes nesikeičiame</a:t>
            </a:r>
            <a:r>
              <a:rPr lang="en-US" sz="2400" b="1" i="1" dirty="0">
                <a:solidFill>
                  <a:schemeClr val="tx1"/>
                </a:solidFill>
                <a:latin typeface="Arial" pitchFamily="34" charset="0"/>
                <a:cs typeface="Arial" pitchFamily="34" charset="0"/>
              </a:rPr>
              <a:t>!</a:t>
            </a:r>
          </a:p>
          <a:p>
            <a:pPr algn="ctr" fontAlgn="auto">
              <a:spcBef>
                <a:spcPts val="0"/>
              </a:spcBef>
              <a:spcAft>
                <a:spcPts val="0"/>
              </a:spcAft>
              <a:defRPr/>
            </a:pPr>
            <a:endParaRPr lang="en-US" sz="1000" b="1" dirty="0">
              <a:solidFill>
                <a:schemeClr val="tx1"/>
              </a:solidFill>
              <a:latin typeface="Arial" pitchFamily="34" charset="0"/>
              <a:cs typeface="Arial" pitchFamily="34" charset="0"/>
            </a:endParaRPr>
          </a:p>
          <a:p>
            <a:pPr algn="ctr" fontAlgn="auto">
              <a:spcBef>
                <a:spcPts val="0"/>
              </a:spcBef>
              <a:spcAft>
                <a:spcPts val="0"/>
              </a:spcAft>
              <a:defRPr/>
            </a:pPr>
            <a:r>
              <a:rPr lang="lt-LT" sz="2400" b="1" dirty="0">
                <a:solidFill>
                  <a:schemeClr val="tx1"/>
                </a:solidFill>
                <a:latin typeface="Arial" pitchFamily="34" charset="0"/>
                <a:cs typeface="Arial" pitchFamily="34" charset="0"/>
              </a:rPr>
              <a:t>nes ir taip siūlome geriausias paslaugas</a:t>
            </a:r>
            <a:r>
              <a:rPr lang="en-US" sz="2400" b="1" dirty="0">
                <a:solidFill>
                  <a:schemeClr val="tx1"/>
                </a:solidFill>
                <a:latin typeface="Arial" pitchFamily="34" charset="0"/>
                <a:cs typeface="Arial" pitchFamily="34" charset="0"/>
              </a:rPr>
              <a:t>!</a:t>
            </a:r>
            <a:endParaRPr lang="lt-LT" sz="2400" b="1" dirty="0">
              <a:solidFill>
                <a:schemeClr val="tx1"/>
              </a:solidFill>
              <a:latin typeface="Arial" pitchFamily="34" charset="0"/>
              <a:cs typeface="Arial" pitchFamily="34" charset="0"/>
            </a:endParaRPr>
          </a:p>
          <a:p>
            <a:pPr algn="ctr" fontAlgn="auto">
              <a:spcBef>
                <a:spcPts val="0"/>
              </a:spcBef>
              <a:spcAft>
                <a:spcPts val="0"/>
              </a:spcAft>
              <a:defRPr/>
            </a:pP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endParaRPr lang="lt-LT" smtClean="0"/>
          </a:p>
        </p:txBody>
      </p:sp>
      <p:pic>
        <p:nvPicPr>
          <p:cNvPr id="5123" name="Picture 4" descr="future_value_annuity_17"/>
          <p:cNvPicPr>
            <a:picLocks noChangeAspect="1" noChangeArrowheads="1"/>
          </p:cNvPicPr>
          <p:nvPr/>
        </p:nvPicPr>
        <p:blipFill>
          <a:blip r:embed="rId3" cstate="print">
            <a:lum bright="84000"/>
          </a:blip>
          <a:srcRect/>
          <a:stretch>
            <a:fillRect/>
          </a:stretch>
        </p:blipFill>
        <p:spPr bwMode="auto">
          <a:xfrm>
            <a:off x="0" y="0"/>
            <a:ext cx="9144000" cy="7038975"/>
          </a:xfrm>
          <a:prstGeom prst="rect">
            <a:avLst/>
          </a:prstGeom>
          <a:noFill/>
          <a:ln w="9525">
            <a:noFill/>
            <a:miter lim="800000"/>
            <a:headEnd/>
            <a:tailEnd/>
          </a:ln>
        </p:spPr>
      </p:pic>
      <p:sp>
        <p:nvSpPr>
          <p:cNvPr id="5124" name="Rectangle 3"/>
          <p:cNvSpPr>
            <a:spLocks noGrp="1" noChangeArrowheads="1"/>
          </p:cNvSpPr>
          <p:nvPr>
            <p:ph type="body" idx="1"/>
          </p:nvPr>
        </p:nvSpPr>
        <p:spPr>
          <a:xfrm>
            <a:off x="683568" y="980728"/>
            <a:ext cx="7772400" cy="4191000"/>
          </a:xfrm>
        </p:spPr>
        <p:txBody>
          <a:bodyPr/>
          <a:lstStyle/>
          <a:p>
            <a:pPr eaLnBrk="1" hangingPunct="1">
              <a:buFontTx/>
              <a:buNone/>
            </a:pPr>
            <a:endParaRPr lang="en-US" dirty="0" smtClean="0"/>
          </a:p>
          <a:p>
            <a:pPr eaLnBrk="1" hangingPunct="1">
              <a:buFontTx/>
              <a:buNone/>
            </a:pPr>
            <a:r>
              <a:rPr lang="lt-LT" dirty="0" smtClean="0"/>
              <a:t>Kliento vertė </a:t>
            </a:r>
            <a:r>
              <a:rPr lang="en-US" dirty="0" smtClean="0"/>
              <a:t>= </a:t>
            </a:r>
            <a:r>
              <a:rPr lang="en-US" dirty="0" err="1" smtClean="0"/>
              <a:t>Suvokiama</a:t>
            </a:r>
            <a:r>
              <a:rPr lang="en-US" dirty="0" smtClean="0"/>
              <a:t> </a:t>
            </a:r>
            <a:r>
              <a:rPr lang="en-US" dirty="0" err="1" smtClean="0"/>
              <a:t>nauda</a:t>
            </a:r>
            <a:r>
              <a:rPr lang="lt-LT" dirty="0" smtClean="0"/>
              <a:t>/V</a:t>
            </a:r>
            <a:r>
              <a:rPr lang="en-US" dirty="0" err="1" smtClean="0"/>
              <a:t>isos</a:t>
            </a:r>
            <a:r>
              <a:rPr lang="en-US" dirty="0" smtClean="0"/>
              <a:t> s</a:t>
            </a:r>
            <a:r>
              <a:rPr lang="lt-LT" dirty="0" smtClean="0"/>
              <a:t>ą</a:t>
            </a:r>
            <a:r>
              <a:rPr lang="en-US" dirty="0" err="1" smtClean="0"/>
              <a:t>naudos</a:t>
            </a:r>
            <a:endParaRPr lang="lt-LT" dirty="0" smtClean="0"/>
          </a:p>
          <a:p>
            <a:pPr eaLnBrk="1" hangingPunct="1">
              <a:buFontTx/>
              <a:buNone/>
            </a:pPr>
            <a:r>
              <a:rPr lang="lt-LT" dirty="0" smtClean="0"/>
              <a:t>		</a:t>
            </a:r>
            <a:r>
              <a:rPr lang="lt-LT" sz="2400" dirty="0" smtClean="0"/>
              <a:t>(</a:t>
            </a:r>
            <a:r>
              <a:rPr lang="lt-LT" sz="2400" dirty="0" smtClean="0"/>
              <a:t>laikas, pinigai, pastangos)</a:t>
            </a:r>
          </a:p>
          <a:p>
            <a:pPr eaLnBrk="1" hangingPunct="1"/>
            <a:endParaRPr lang="lt-LT" sz="2400" dirty="0" smtClean="0"/>
          </a:p>
          <a:p>
            <a:pPr eaLnBrk="1" hangingPunct="1"/>
            <a:endParaRPr lang="lt-LT" sz="2400" dirty="0" smtClean="0"/>
          </a:p>
          <a:p>
            <a:pPr eaLnBrk="1" hangingPunct="1"/>
            <a:endParaRPr lang="en-US" sz="24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403648" y="284163"/>
            <a:ext cx="7462540" cy="1143000"/>
          </a:xfrm>
        </p:spPr>
        <p:txBody>
          <a:bodyPr/>
          <a:lstStyle/>
          <a:p>
            <a:pPr eaLnBrk="1" hangingPunct="1"/>
            <a:r>
              <a:rPr lang="lt-LT" sz="3200" b="1" i="1" dirty="0" smtClean="0"/>
              <a:t>Kliento vertė </a:t>
            </a:r>
            <a:r>
              <a:rPr lang="en-GB" sz="3200" b="1" i="1" dirty="0" smtClean="0"/>
              <a:t>= </a:t>
            </a:r>
            <a:r>
              <a:rPr lang="en-GB" sz="3200" b="1" i="1" dirty="0" err="1" smtClean="0"/>
              <a:t>Suvokiama</a:t>
            </a:r>
            <a:r>
              <a:rPr lang="en-GB" sz="3200" b="1" i="1" dirty="0" smtClean="0"/>
              <a:t> </a:t>
            </a:r>
            <a:r>
              <a:rPr lang="en-GB" sz="3200" b="1" i="1" dirty="0" err="1" smtClean="0"/>
              <a:t>nauda</a:t>
            </a:r>
            <a:r>
              <a:rPr lang="en-GB" sz="3200" b="1" i="1" dirty="0" smtClean="0"/>
              <a:t> /</a:t>
            </a:r>
            <a:r>
              <a:rPr lang="en-GB" sz="3200" b="1" i="1" dirty="0" err="1" smtClean="0"/>
              <a:t>Visos</a:t>
            </a:r>
            <a:r>
              <a:rPr lang="en-GB" sz="3200" b="1" i="1" dirty="0" smtClean="0"/>
              <a:t> </a:t>
            </a:r>
            <a:r>
              <a:rPr lang="lt-LT" sz="3200" b="1" i="1" dirty="0" smtClean="0"/>
              <a:t>sąnaudos (</a:t>
            </a:r>
            <a:r>
              <a:rPr lang="en-GB" sz="3200" b="1" i="1" dirty="0" smtClean="0"/>
              <a:t>=</a:t>
            </a:r>
            <a:r>
              <a:rPr lang="lt-LT" sz="3200" b="1" i="1" dirty="0" smtClean="0"/>
              <a:t>pinigai</a:t>
            </a:r>
            <a:r>
              <a:rPr lang="en-GB" sz="3200" b="1" i="1" dirty="0" smtClean="0"/>
              <a:t> + </a:t>
            </a:r>
            <a:r>
              <a:rPr lang="lt-LT" sz="3200" b="1" i="1" dirty="0" smtClean="0"/>
              <a:t>laikas</a:t>
            </a:r>
            <a:r>
              <a:rPr lang="en-GB" sz="3200" b="1" i="1" dirty="0" smtClean="0"/>
              <a:t> +</a:t>
            </a:r>
            <a:r>
              <a:rPr lang="lt-LT" sz="3200" b="1" i="1" dirty="0" smtClean="0"/>
              <a:t> pastangos)</a:t>
            </a:r>
            <a:endParaRPr lang="lt-LT" sz="3200" b="1" i="1" dirty="0" smtClean="0"/>
          </a:p>
        </p:txBody>
      </p:sp>
      <p:sp>
        <p:nvSpPr>
          <p:cNvPr id="6148" name="Line 4"/>
          <p:cNvSpPr>
            <a:spLocks noChangeShapeType="1"/>
          </p:cNvSpPr>
          <p:nvPr/>
        </p:nvSpPr>
        <p:spPr bwMode="auto">
          <a:xfrm flipH="1">
            <a:off x="1674812" y="1772816"/>
            <a:ext cx="16867" cy="3853286"/>
          </a:xfrm>
          <a:prstGeom prst="line">
            <a:avLst/>
          </a:prstGeom>
          <a:noFill/>
          <a:ln w="9525">
            <a:solidFill>
              <a:schemeClr val="tx1"/>
            </a:solidFill>
            <a:round/>
            <a:headEnd/>
            <a:tailEnd/>
          </a:ln>
        </p:spPr>
        <p:txBody>
          <a:bodyPr/>
          <a:lstStyle/>
          <a:p>
            <a:endParaRPr lang="lt-LT"/>
          </a:p>
        </p:txBody>
      </p:sp>
      <p:sp>
        <p:nvSpPr>
          <p:cNvPr id="6149" name="Line 5"/>
          <p:cNvSpPr>
            <a:spLocks noChangeShapeType="1"/>
          </p:cNvSpPr>
          <p:nvPr/>
        </p:nvSpPr>
        <p:spPr bwMode="auto">
          <a:xfrm>
            <a:off x="1674813" y="5621338"/>
            <a:ext cx="5849937" cy="0"/>
          </a:xfrm>
          <a:prstGeom prst="line">
            <a:avLst/>
          </a:prstGeom>
          <a:noFill/>
          <a:ln w="9525">
            <a:solidFill>
              <a:schemeClr val="tx1"/>
            </a:solidFill>
            <a:round/>
            <a:headEnd/>
            <a:tailEnd/>
          </a:ln>
        </p:spPr>
        <p:txBody>
          <a:bodyPr/>
          <a:lstStyle/>
          <a:p>
            <a:endParaRPr lang="lt-LT"/>
          </a:p>
        </p:txBody>
      </p:sp>
      <p:sp>
        <p:nvSpPr>
          <p:cNvPr id="6150" name="Freeform 7"/>
          <p:cNvSpPr>
            <a:spLocks/>
          </p:cNvSpPr>
          <p:nvPr/>
        </p:nvSpPr>
        <p:spPr bwMode="auto">
          <a:xfrm>
            <a:off x="1700214" y="2276872"/>
            <a:ext cx="4095922" cy="3380978"/>
          </a:xfrm>
          <a:custGeom>
            <a:avLst/>
            <a:gdLst>
              <a:gd name="T0" fmla="*/ 0 w 2021"/>
              <a:gd name="T1" fmla="*/ 2147483647 h 1719"/>
              <a:gd name="T2" fmla="*/ 902040598 w 2021"/>
              <a:gd name="T3" fmla="*/ 2147483647 h 1719"/>
              <a:gd name="T4" fmla="*/ 2147483647 w 2021"/>
              <a:gd name="T5" fmla="*/ 2147483647 h 1719"/>
              <a:gd name="T6" fmla="*/ 2147483647 w 2021"/>
              <a:gd name="T7" fmla="*/ 2147483647 h 1719"/>
              <a:gd name="T8" fmla="*/ 2147483647 w 2021"/>
              <a:gd name="T9" fmla="*/ 2147483647 h 1719"/>
              <a:gd name="T10" fmla="*/ 2147483647 w 2021"/>
              <a:gd name="T11" fmla="*/ 2147483647 h 1719"/>
              <a:gd name="T12" fmla="*/ 2147483647 w 2021"/>
              <a:gd name="T13" fmla="*/ 2147483647 h 1719"/>
              <a:gd name="T14" fmla="*/ 2147483647 w 2021"/>
              <a:gd name="T15" fmla="*/ 2147483647 h 1719"/>
              <a:gd name="T16" fmla="*/ 2147483647 w 2021"/>
              <a:gd name="T17" fmla="*/ 2147483647 h 1719"/>
              <a:gd name="T18" fmla="*/ 2147483647 w 2021"/>
              <a:gd name="T19" fmla="*/ 2147483647 h 1719"/>
              <a:gd name="T20" fmla="*/ 2147483647 w 2021"/>
              <a:gd name="T21" fmla="*/ 2147483647 h 1719"/>
              <a:gd name="T22" fmla="*/ 2147483647 w 2021"/>
              <a:gd name="T23" fmla="*/ 2147483647 h 1719"/>
              <a:gd name="T24" fmla="*/ 2147483647 w 2021"/>
              <a:gd name="T25" fmla="*/ 2147483647 h 1719"/>
              <a:gd name="T26" fmla="*/ 2147483647 w 2021"/>
              <a:gd name="T27" fmla="*/ 2147483647 h 1719"/>
              <a:gd name="T28" fmla="*/ 2147483647 w 2021"/>
              <a:gd name="T29" fmla="*/ 2147483647 h 1719"/>
              <a:gd name="T30" fmla="*/ 2147483647 w 2021"/>
              <a:gd name="T31" fmla="*/ 2147483647 h 1719"/>
              <a:gd name="T32" fmla="*/ 2147483647 w 2021"/>
              <a:gd name="T33" fmla="*/ 2147483647 h 1719"/>
              <a:gd name="T34" fmla="*/ 2147483647 w 2021"/>
              <a:gd name="T35" fmla="*/ 2139310985 h 1719"/>
              <a:gd name="T36" fmla="*/ 2147483647 w 2021"/>
              <a:gd name="T37" fmla="*/ 1375657874 h 1719"/>
              <a:gd name="T38" fmla="*/ 2147483647 w 2021"/>
              <a:gd name="T39" fmla="*/ 769068853 h 1719"/>
              <a:gd name="T40" fmla="*/ 2147483647 w 2021"/>
              <a:gd name="T41" fmla="*/ 444109045 h 1719"/>
              <a:gd name="T42" fmla="*/ 2147483647 w 2021"/>
              <a:gd name="T43" fmla="*/ 5415454 h 1719"/>
              <a:gd name="T44" fmla="*/ 2147483647 w 2021"/>
              <a:gd name="T45" fmla="*/ 59574637 h 1719"/>
              <a:gd name="T46" fmla="*/ 2147483647 w 2021"/>
              <a:gd name="T47" fmla="*/ 113736151 h 171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021"/>
              <a:gd name="T73" fmla="*/ 0 h 1719"/>
              <a:gd name="T74" fmla="*/ 2021 w 2021"/>
              <a:gd name="T75" fmla="*/ 1719 h 171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021" h="1719">
                <a:moveTo>
                  <a:pt x="0" y="1719"/>
                </a:moveTo>
                <a:cubicBezTo>
                  <a:pt x="43" y="1676"/>
                  <a:pt x="90" y="1632"/>
                  <a:pt x="141" y="1598"/>
                </a:cubicBezTo>
                <a:cubicBezTo>
                  <a:pt x="192" y="1523"/>
                  <a:pt x="276" y="1476"/>
                  <a:pt x="343" y="1416"/>
                </a:cubicBezTo>
                <a:cubicBezTo>
                  <a:pt x="401" y="1364"/>
                  <a:pt x="483" y="1248"/>
                  <a:pt x="556" y="1224"/>
                </a:cubicBezTo>
                <a:cubicBezTo>
                  <a:pt x="586" y="1204"/>
                  <a:pt x="609" y="1186"/>
                  <a:pt x="626" y="1153"/>
                </a:cubicBezTo>
                <a:cubicBezTo>
                  <a:pt x="652" y="1100"/>
                  <a:pt x="616" y="1143"/>
                  <a:pt x="657" y="1102"/>
                </a:cubicBezTo>
                <a:cubicBezTo>
                  <a:pt x="666" y="1076"/>
                  <a:pt x="679" y="1007"/>
                  <a:pt x="697" y="981"/>
                </a:cubicBezTo>
                <a:cubicBezTo>
                  <a:pt x="711" y="961"/>
                  <a:pt x="738" y="921"/>
                  <a:pt x="738" y="921"/>
                </a:cubicBezTo>
                <a:cubicBezTo>
                  <a:pt x="751" y="882"/>
                  <a:pt x="770" y="838"/>
                  <a:pt x="798" y="809"/>
                </a:cubicBezTo>
                <a:cubicBezTo>
                  <a:pt x="818" y="750"/>
                  <a:pt x="793" y="807"/>
                  <a:pt x="839" y="749"/>
                </a:cubicBezTo>
                <a:cubicBezTo>
                  <a:pt x="877" y="701"/>
                  <a:pt x="876" y="666"/>
                  <a:pt x="930" y="648"/>
                </a:cubicBezTo>
                <a:cubicBezTo>
                  <a:pt x="940" y="641"/>
                  <a:pt x="949" y="633"/>
                  <a:pt x="960" y="628"/>
                </a:cubicBezTo>
                <a:cubicBezTo>
                  <a:pt x="979" y="619"/>
                  <a:pt x="1020" y="607"/>
                  <a:pt x="1020" y="607"/>
                </a:cubicBezTo>
                <a:cubicBezTo>
                  <a:pt x="1066" y="563"/>
                  <a:pt x="1142" y="560"/>
                  <a:pt x="1202" y="547"/>
                </a:cubicBezTo>
                <a:cubicBezTo>
                  <a:pt x="1223" y="542"/>
                  <a:pt x="1242" y="530"/>
                  <a:pt x="1263" y="526"/>
                </a:cubicBezTo>
                <a:cubicBezTo>
                  <a:pt x="1385" y="503"/>
                  <a:pt x="1508" y="484"/>
                  <a:pt x="1627" y="446"/>
                </a:cubicBezTo>
                <a:cubicBezTo>
                  <a:pt x="1634" y="439"/>
                  <a:pt x="1641" y="433"/>
                  <a:pt x="1647" y="425"/>
                </a:cubicBezTo>
                <a:cubicBezTo>
                  <a:pt x="1654" y="416"/>
                  <a:pt x="1659" y="404"/>
                  <a:pt x="1667" y="395"/>
                </a:cubicBezTo>
                <a:cubicBezTo>
                  <a:pt x="1710" y="346"/>
                  <a:pt x="1758" y="304"/>
                  <a:pt x="1799" y="254"/>
                </a:cubicBezTo>
                <a:cubicBezTo>
                  <a:pt x="1831" y="214"/>
                  <a:pt x="1857" y="171"/>
                  <a:pt x="1900" y="142"/>
                </a:cubicBezTo>
                <a:cubicBezTo>
                  <a:pt x="1970" y="37"/>
                  <a:pt x="1862" y="195"/>
                  <a:pt x="1950" y="82"/>
                </a:cubicBezTo>
                <a:cubicBezTo>
                  <a:pt x="2014" y="0"/>
                  <a:pt x="1963" y="40"/>
                  <a:pt x="2021" y="1"/>
                </a:cubicBezTo>
                <a:cubicBezTo>
                  <a:pt x="2021" y="1"/>
                  <a:pt x="1998" y="4"/>
                  <a:pt x="1991" y="11"/>
                </a:cubicBezTo>
                <a:cubicBezTo>
                  <a:pt x="1988" y="14"/>
                  <a:pt x="1998" y="18"/>
                  <a:pt x="2001" y="21"/>
                </a:cubicBezTo>
              </a:path>
            </a:pathLst>
          </a:custGeom>
          <a:noFill/>
          <a:ln w="9525">
            <a:solidFill>
              <a:schemeClr val="tx1"/>
            </a:solidFill>
            <a:round/>
            <a:headEnd/>
            <a:tailEnd/>
          </a:ln>
        </p:spPr>
        <p:txBody>
          <a:bodyPr/>
          <a:lstStyle/>
          <a:p>
            <a:endParaRPr lang="lt-LT"/>
          </a:p>
        </p:txBody>
      </p:sp>
      <p:sp>
        <p:nvSpPr>
          <p:cNvPr id="6151" name="Text Box 8"/>
          <p:cNvSpPr txBox="1">
            <a:spLocks noChangeArrowheads="1"/>
          </p:cNvSpPr>
          <p:nvPr/>
        </p:nvSpPr>
        <p:spPr bwMode="auto">
          <a:xfrm>
            <a:off x="3051176" y="5937250"/>
            <a:ext cx="4016375" cy="461665"/>
          </a:xfrm>
          <a:prstGeom prst="rect">
            <a:avLst/>
          </a:prstGeom>
          <a:noFill/>
          <a:ln w="9525">
            <a:noFill/>
            <a:miter lim="800000"/>
            <a:headEnd/>
            <a:tailEnd/>
          </a:ln>
        </p:spPr>
        <p:txBody>
          <a:bodyPr>
            <a:spAutoFit/>
          </a:bodyPr>
          <a:lstStyle/>
          <a:p>
            <a:pPr>
              <a:spcBef>
                <a:spcPct val="50000"/>
              </a:spcBef>
            </a:pPr>
            <a:r>
              <a:rPr lang="lt-LT" sz="2400" dirty="0" smtClean="0"/>
              <a:t>Visos sąnaudos</a:t>
            </a:r>
            <a:endParaRPr lang="en-US" sz="2400" dirty="0"/>
          </a:p>
        </p:txBody>
      </p:sp>
      <p:sp>
        <p:nvSpPr>
          <p:cNvPr id="3082" name="Oval 10"/>
          <p:cNvSpPr>
            <a:spLocks noChangeArrowheads="1"/>
          </p:cNvSpPr>
          <p:nvPr/>
        </p:nvSpPr>
        <p:spPr bwMode="auto">
          <a:xfrm>
            <a:off x="3563888" y="3212976"/>
            <a:ext cx="457200" cy="420688"/>
          </a:xfrm>
          <a:prstGeom prst="ellipse">
            <a:avLst/>
          </a:prstGeom>
          <a:solidFill>
            <a:srgbClr val="FF0000"/>
          </a:solidFill>
          <a:ln w="9525">
            <a:solidFill>
              <a:schemeClr val="tx1"/>
            </a:solidFill>
            <a:round/>
            <a:headEnd/>
            <a:tailEnd/>
          </a:ln>
        </p:spPr>
        <p:txBody>
          <a:bodyPr wrap="none" anchor="ctr"/>
          <a:lstStyle/>
          <a:p>
            <a:endParaRPr lang="lt-LT"/>
          </a:p>
        </p:txBody>
      </p:sp>
      <p:sp>
        <p:nvSpPr>
          <p:cNvPr id="6153" name="Text Box 16"/>
          <p:cNvSpPr txBox="1">
            <a:spLocks noChangeArrowheads="1"/>
          </p:cNvSpPr>
          <p:nvPr/>
        </p:nvSpPr>
        <p:spPr bwMode="auto">
          <a:xfrm rot="-5400000">
            <a:off x="-808830" y="2965599"/>
            <a:ext cx="3595687" cy="461665"/>
          </a:xfrm>
          <a:prstGeom prst="rect">
            <a:avLst/>
          </a:prstGeom>
          <a:noFill/>
          <a:ln w="9525">
            <a:noFill/>
            <a:miter lim="800000"/>
            <a:headEnd/>
            <a:tailEnd/>
          </a:ln>
        </p:spPr>
        <p:txBody>
          <a:bodyPr>
            <a:spAutoFit/>
          </a:bodyPr>
          <a:lstStyle/>
          <a:p>
            <a:pPr>
              <a:spcBef>
                <a:spcPct val="50000"/>
              </a:spcBef>
            </a:pPr>
            <a:r>
              <a:rPr lang="lt-LT" sz="2400"/>
              <a:t>Suvokiama</a:t>
            </a:r>
            <a:r>
              <a:rPr lang="lt-LT"/>
              <a:t> </a:t>
            </a:r>
            <a:r>
              <a:rPr lang="lt-LT" sz="2400"/>
              <a:t>nauda</a:t>
            </a: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path" presetSubtype="0" accel="50000" decel="50000" fill="hold" grpId="0" nodeType="clickEffect">
                                  <p:stCondLst>
                                    <p:cond delay="0"/>
                                  </p:stCondLst>
                                  <p:childTnLst>
                                    <p:animMotion origin="layout" path="M -0.00955 -0.00023 C -0.00556 -0.00417 -0.00139 -0.01619 -0.00139 -0.02059 C -0.00139 -0.04812 -0.06354 -0.07611 -0.12518 -0.07611 C -0.09427 -0.07611 -0.06354 -0.09022 -0.06354 -0.1034 C -0.06354 -0.11774 -0.09479 -0.13093 -0.12518 -0.13093 C -0.11007 -0.13093 -0.09427 -0.13787 -0.09427 -0.14504 C -0.09427 -0.15198 -0.10973 -0.15892 -0.12518 -0.15892 C -0.11754 -0.15892 -0.11007 -0.16262 -0.11007 -0.16609 C -0.11007 -0.16956 -0.11806 -0.17303 -0.12518 -0.17303 C -0.12153 -0.17303 -0.11754 -0.17488 -0.11754 -0.1765 C -0.11754 -0.17766 -0.12153 -0.1802 -0.12518 -0.1802 C -0.12344 -0.1802 -0.12153 -0.18113 -0.12153 -0.18205 C -0.12101 -0.18205 -0.12344 -0.1839 -0.12518 -0.1839 C -0.12466 -0.1839 -0.12344 -0.1839 -0.12344 -0.1846 C -0.12396 -0.1846 -0.12448 -0.18575 -0.12518 -0.18575 C -0.125 -0.18575 -0.12466 -0.18575 -0.12396 -0.18575 C -0.12396 -0.18645 -0.12466 -0.18645 -0.125 -0.18645 C -0.125 -0.1876 -0.12448 -0.1876 -0.12396 -0.1876 C -0.12396 -0.18783 -0.12466 -0.18783 -0.125 -0.18783 " pathEditMode="relative" rAng="5400000" ptsTypes="fffffffffffffffffff">
                                      <p:cBhvr>
                                        <p:cTn id="6" dur="3000" fill="hold"/>
                                        <p:tgtEl>
                                          <p:spTgt spid="3082"/>
                                        </p:tgtEl>
                                        <p:attrNameLst>
                                          <p:attrName>ppt_x</p:attrName>
                                          <p:attrName>ppt_y</p:attrName>
                                        </p:attrNameLst>
                                      </p:cBhvr>
                                      <p:rCtr x="-54" y="-9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lstStyle/>
          <a:p>
            <a:pPr eaLnBrk="1" hangingPunct="1"/>
            <a:r>
              <a:rPr lang="lt-LT" sz="3200" b="1" i="1" dirty="0" smtClean="0"/>
              <a:t>Kliento vertės didinimo strategija</a:t>
            </a:r>
            <a:endParaRPr lang="en-US" sz="3200" b="1" i="1" dirty="0" smtClean="0"/>
          </a:p>
        </p:txBody>
      </p:sp>
      <p:sp>
        <p:nvSpPr>
          <p:cNvPr id="30724" name="Rectangle 3"/>
          <p:cNvSpPr>
            <a:spLocks noGrp="1" noChangeArrowheads="1"/>
          </p:cNvSpPr>
          <p:nvPr>
            <p:ph type="body" idx="1"/>
          </p:nvPr>
        </p:nvSpPr>
        <p:spPr>
          <a:xfrm>
            <a:off x="611560" y="1772816"/>
            <a:ext cx="7772400" cy="4191000"/>
          </a:xfrm>
        </p:spPr>
        <p:txBody>
          <a:bodyPr/>
          <a:lstStyle/>
          <a:p>
            <a:pPr eaLnBrk="1" hangingPunct="1"/>
            <a:r>
              <a:rPr lang="lt-LT" sz="2800" dirty="0" smtClean="0"/>
              <a:t>NAUDA - didėja</a:t>
            </a:r>
          </a:p>
          <a:p>
            <a:pPr lvl="1"/>
            <a:r>
              <a:rPr lang="lt-LT" sz="2400" dirty="0" smtClean="0"/>
              <a:t>Padidinti </a:t>
            </a:r>
            <a:r>
              <a:rPr lang="lt-LT" sz="2400" dirty="0" smtClean="0"/>
              <a:t>pagrindinių funkcijų veiksmingumą, jeigu klientas yra pasirengęs mokėti</a:t>
            </a:r>
          </a:p>
          <a:p>
            <a:pPr lvl="1"/>
            <a:r>
              <a:rPr lang="lt-LT" sz="2400" dirty="0" smtClean="0"/>
              <a:t>Padidinti papildomų funkcijų skaičių ar veiksmingumą</a:t>
            </a:r>
          </a:p>
          <a:p>
            <a:pPr lvl="1"/>
            <a:r>
              <a:rPr lang="lt-LT" sz="2400" dirty="0" smtClean="0"/>
              <a:t>Sumažinti, panaikinti nepageidautinas funkcijas</a:t>
            </a:r>
          </a:p>
          <a:p>
            <a:pPr lvl="1"/>
            <a:r>
              <a:rPr lang="lt-LT" sz="2400" dirty="0" smtClean="0"/>
              <a:t>Identifikuoti paramos funkcijas ir pakeisti produktą taip, kad jo galėtų būti pašalintos ar </a:t>
            </a:r>
            <a:r>
              <a:rPr lang="lt-LT" sz="2400" dirty="0" smtClean="0"/>
              <a:t>supaprastintos</a:t>
            </a:r>
          </a:p>
          <a:p>
            <a:r>
              <a:rPr lang="lt-LT" sz="2800" dirty="0" smtClean="0"/>
              <a:t>SĄNAUDOS - mažėja</a:t>
            </a:r>
          </a:p>
          <a:p>
            <a:pPr lvl="1"/>
            <a:r>
              <a:rPr lang="lt-LT" sz="2400" dirty="0" smtClean="0"/>
              <a:t>Mažinti kainą</a:t>
            </a:r>
          </a:p>
          <a:p>
            <a:pPr lvl="1"/>
            <a:r>
              <a:rPr lang="lt-LT" sz="2400" dirty="0" smtClean="0"/>
              <a:t>Taupyti kliento laiką</a:t>
            </a:r>
          </a:p>
          <a:p>
            <a:pPr lvl="1"/>
            <a:r>
              <a:rPr lang="lt-LT" sz="2400" dirty="0" smtClean="0"/>
              <a:t>Didinti prieinamumą</a:t>
            </a:r>
            <a:endParaRPr lang="en-US" sz="24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sz="3200" b="1" i="1" dirty="0" err="1" smtClean="0"/>
              <a:t>Kliento</a:t>
            </a:r>
            <a:r>
              <a:rPr lang="en-US" sz="3200" b="1" i="1" dirty="0" smtClean="0"/>
              <a:t> </a:t>
            </a:r>
            <a:r>
              <a:rPr lang="en-US" sz="3200" b="1" i="1" dirty="0" err="1" smtClean="0"/>
              <a:t>vert</a:t>
            </a:r>
            <a:r>
              <a:rPr lang="lt-LT" sz="3200" b="1" i="1" dirty="0" smtClean="0"/>
              <a:t>ė</a:t>
            </a:r>
            <a:r>
              <a:rPr lang="en-US" sz="3200" b="1" i="1" dirty="0" smtClean="0"/>
              <a:t>s </a:t>
            </a:r>
            <a:r>
              <a:rPr lang="en-US" sz="3200" b="1" i="1" dirty="0" err="1" smtClean="0"/>
              <a:t>didinimas</a:t>
            </a:r>
            <a:r>
              <a:rPr lang="lt-LT" sz="3200" b="1" i="1" dirty="0" smtClean="0"/>
              <a:t> įmonėje</a:t>
            </a:r>
            <a:r>
              <a:rPr lang="en-US" sz="3200" b="1" i="1" dirty="0" smtClean="0"/>
              <a:t>: </a:t>
            </a:r>
            <a:r>
              <a:rPr lang="lt-LT" sz="3200" b="1" i="1" dirty="0" err="1" smtClean="0"/>
              <a:t>d</a:t>
            </a:r>
            <a:r>
              <a:rPr lang="en-US" sz="3200" b="1" i="1" dirty="0" smtClean="0"/>
              <a:t>vi </a:t>
            </a:r>
            <a:r>
              <a:rPr lang="en-US" sz="3200" b="1" i="1" dirty="0" err="1" smtClean="0"/>
              <a:t>strategijos</a:t>
            </a:r>
            <a:r>
              <a:rPr lang="lt-LT" sz="3200" b="1" i="1" dirty="0" smtClean="0"/>
              <a:t> </a:t>
            </a:r>
            <a:r>
              <a:rPr lang="lt-LT" sz="3200" b="1" i="1" dirty="0" smtClean="0"/>
              <a:t>(“modernizacija” ir “inovacija</a:t>
            </a:r>
            <a:r>
              <a:rPr lang="lt-LT" sz="3200" b="1" i="1" dirty="0" smtClean="0"/>
              <a:t>”)</a:t>
            </a:r>
            <a:endParaRPr lang="en-US" sz="3200" b="1" i="1" dirty="0" smtClean="0"/>
          </a:p>
        </p:txBody>
      </p:sp>
      <p:sp>
        <p:nvSpPr>
          <p:cNvPr id="8196" name="Line 14"/>
          <p:cNvSpPr>
            <a:spLocks noChangeShapeType="1"/>
          </p:cNvSpPr>
          <p:nvPr/>
        </p:nvSpPr>
        <p:spPr bwMode="auto">
          <a:xfrm>
            <a:off x="776659" y="2172915"/>
            <a:ext cx="0" cy="3314700"/>
          </a:xfrm>
          <a:prstGeom prst="line">
            <a:avLst/>
          </a:prstGeom>
          <a:noFill/>
          <a:ln w="9525">
            <a:solidFill>
              <a:schemeClr val="tx1"/>
            </a:solidFill>
            <a:round/>
            <a:headEnd/>
            <a:tailEnd/>
          </a:ln>
        </p:spPr>
        <p:txBody>
          <a:bodyPr/>
          <a:lstStyle/>
          <a:p>
            <a:endParaRPr lang="lt-LT"/>
          </a:p>
        </p:txBody>
      </p:sp>
      <p:sp>
        <p:nvSpPr>
          <p:cNvPr id="8197" name="Line 15"/>
          <p:cNvSpPr>
            <a:spLocks noChangeShapeType="1"/>
          </p:cNvSpPr>
          <p:nvPr/>
        </p:nvSpPr>
        <p:spPr bwMode="auto">
          <a:xfrm>
            <a:off x="776660" y="5484440"/>
            <a:ext cx="3671888" cy="0"/>
          </a:xfrm>
          <a:prstGeom prst="line">
            <a:avLst/>
          </a:prstGeom>
          <a:noFill/>
          <a:ln w="9525">
            <a:solidFill>
              <a:schemeClr val="tx1"/>
            </a:solidFill>
            <a:round/>
            <a:headEnd/>
            <a:tailEnd/>
          </a:ln>
        </p:spPr>
        <p:txBody>
          <a:bodyPr/>
          <a:lstStyle/>
          <a:p>
            <a:endParaRPr lang="lt-LT"/>
          </a:p>
        </p:txBody>
      </p:sp>
      <p:sp>
        <p:nvSpPr>
          <p:cNvPr id="8198" name="Freeform 16"/>
          <p:cNvSpPr>
            <a:spLocks/>
          </p:cNvSpPr>
          <p:nvPr/>
        </p:nvSpPr>
        <p:spPr bwMode="auto">
          <a:xfrm>
            <a:off x="792534" y="2780928"/>
            <a:ext cx="3208338" cy="2728912"/>
          </a:xfrm>
          <a:custGeom>
            <a:avLst/>
            <a:gdLst>
              <a:gd name="T0" fmla="*/ 0 w 2021"/>
              <a:gd name="T1" fmla="*/ 2147483647 h 1719"/>
              <a:gd name="T2" fmla="*/ 355342894 w 2021"/>
              <a:gd name="T3" fmla="*/ 2147483647 h 1719"/>
              <a:gd name="T4" fmla="*/ 864414710 w 2021"/>
              <a:gd name="T5" fmla="*/ 2147483647 h 1719"/>
              <a:gd name="T6" fmla="*/ 1401207152 w 2021"/>
              <a:gd name="T7" fmla="*/ 2147483647 h 1719"/>
              <a:gd name="T8" fmla="*/ 1577618074 w 2021"/>
              <a:gd name="T9" fmla="*/ 2147483647 h 1719"/>
              <a:gd name="T10" fmla="*/ 1655743705 w 2021"/>
              <a:gd name="T11" fmla="*/ 2147483647 h 1719"/>
              <a:gd name="T12" fmla="*/ 1756550343 w 2021"/>
              <a:gd name="T13" fmla="*/ 2147483647 h 1719"/>
              <a:gd name="T14" fmla="*/ 1859875947 w 2021"/>
              <a:gd name="T15" fmla="*/ 2147483647 h 1719"/>
              <a:gd name="T16" fmla="*/ 2011085309 w 2021"/>
              <a:gd name="T17" fmla="*/ 2038805454 h 1719"/>
              <a:gd name="T18" fmla="*/ 2114412500 w 2021"/>
              <a:gd name="T19" fmla="*/ 1887596149 h 1719"/>
              <a:gd name="T20" fmla="*/ 2147483647 w 2021"/>
              <a:gd name="T21" fmla="*/ 1633060884 h 1719"/>
              <a:gd name="T22" fmla="*/ 2147483647 w 2021"/>
              <a:gd name="T23" fmla="*/ 1582657782 h 1719"/>
              <a:gd name="T24" fmla="*/ 2147483647 w 2021"/>
              <a:gd name="T25" fmla="*/ 1529733732 h 1719"/>
              <a:gd name="T26" fmla="*/ 2147483647 w 2021"/>
              <a:gd name="T27" fmla="*/ 1378524428 h 1719"/>
              <a:gd name="T28" fmla="*/ 2147483647 w 2021"/>
              <a:gd name="T29" fmla="*/ 1325601965 h 1719"/>
              <a:gd name="T30" fmla="*/ 2147483647 w 2021"/>
              <a:gd name="T31" fmla="*/ 1123989559 h 1719"/>
              <a:gd name="T32" fmla="*/ 2147483647 w 2021"/>
              <a:gd name="T33" fmla="*/ 1071065509 h 1719"/>
              <a:gd name="T34" fmla="*/ 2147483647 w 2021"/>
              <a:gd name="T35" fmla="*/ 995460857 h 1719"/>
              <a:gd name="T36" fmla="*/ 2147483647 w 2021"/>
              <a:gd name="T37" fmla="*/ 640119587 h 1719"/>
              <a:gd name="T38" fmla="*/ 2147483647 w 2021"/>
              <a:gd name="T39" fmla="*/ 357862119 h 1719"/>
              <a:gd name="T40" fmla="*/ 2147483647 w 2021"/>
              <a:gd name="T41" fmla="*/ 206652766 h 1719"/>
              <a:gd name="T42" fmla="*/ 2147483647 w 2021"/>
              <a:gd name="T43" fmla="*/ 2520950 h 1719"/>
              <a:gd name="T44" fmla="*/ 2147483647 w 2021"/>
              <a:gd name="T45" fmla="*/ 27720924 h 1719"/>
              <a:gd name="T46" fmla="*/ 2147483647 w 2021"/>
              <a:gd name="T47" fmla="*/ 52922488 h 171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021"/>
              <a:gd name="T73" fmla="*/ 0 h 1719"/>
              <a:gd name="T74" fmla="*/ 2021 w 2021"/>
              <a:gd name="T75" fmla="*/ 1719 h 171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021" h="1719">
                <a:moveTo>
                  <a:pt x="0" y="1719"/>
                </a:moveTo>
                <a:cubicBezTo>
                  <a:pt x="43" y="1676"/>
                  <a:pt x="90" y="1632"/>
                  <a:pt x="141" y="1598"/>
                </a:cubicBezTo>
                <a:cubicBezTo>
                  <a:pt x="192" y="1523"/>
                  <a:pt x="276" y="1476"/>
                  <a:pt x="343" y="1416"/>
                </a:cubicBezTo>
                <a:cubicBezTo>
                  <a:pt x="401" y="1364"/>
                  <a:pt x="483" y="1248"/>
                  <a:pt x="556" y="1224"/>
                </a:cubicBezTo>
                <a:cubicBezTo>
                  <a:pt x="586" y="1204"/>
                  <a:pt x="609" y="1186"/>
                  <a:pt x="626" y="1153"/>
                </a:cubicBezTo>
                <a:cubicBezTo>
                  <a:pt x="652" y="1100"/>
                  <a:pt x="616" y="1143"/>
                  <a:pt x="657" y="1102"/>
                </a:cubicBezTo>
                <a:cubicBezTo>
                  <a:pt x="666" y="1076"/>
                  <a:pt x="679" y="1007"/>
                  <a:pt x="697" y="981"/>
                </a:cubicBezTo>
                <a:cubicBezTo>
                  <a:pt x="711" y="961"/>
                  <a:pt x="738" y="921"/>
                  <a:pt x="738" y="921"/>
                </a:cubicBezTo>
                <a:cubicBezTo>
                  <a:pt x="751" y="882"/>
                  <a:pt x="770" y="838"/>
                  <a:pt x="798" y="809"/>
                </a:cubicBezTo>
                <a:cubicBezTo>
                  <a:pt x="818" y="750"/>
                  <a:pt x="793" y="807"/>
                  <a:pt x="839" y="749"/>
                </a:cubicBezTo>
                <a:cubicBezTo>
                  <a:pt x="877" y="701"/>
                  <a:pt x="876" y="666"/>
                  <a:pt x="930" y="648"/>
                </a:cubicBezTo>
                <a:cubicBezTo>
                  <a:pt x="940" y="641"/>
                  <a:pt x="949" y="633"/>
                  <a:pt x="960" y="628"/>
                </a:cubicBezTo>
                <a:cubicBezTo>
                  <a:pt x="979" y="619"/>
                  <a:pt x="1020" y="607"/>
                  <a:pt x="1020" y="607"/>
                </a:cubicBezTo>
                <a:cubicBezTo>
                  <a:pt x="1066" y="563"/>
                  <a:pt x="1142" y="560"/>
                  <a:pt x="1202" y="547"/>
                </a:cubicBezTo>
                <a:cubicBezTo>
                  <a:pt x="1223" y="542"/>
                  <a:pt x="1242" y="530"/>
                  <a:pt x="1263" y="526"/>
                </a:cubicBezTo>
                <a:cubicBezTo>
                  <a:pt x="1385" y="503"/>
                  <a:pt x="1508" y="484"/>
                  <a:pt x="1627" y="446"/>
                </a:cubicBezTo>
                <a:cubicBezTo>
                  <a:pt x="1634" y="439"/>
                  <a:pt x="1641" y="433"/>
                  <a:pt x="1647" y="425"/>
                </a:cubicBezTo>
                <a:cubicBezTo>
                  <a:pt x="1654" y="416"/>
                  <a:pt x="1659" y="404"/>
                  <a:pt x="1667" y="395"/>
                </a:cubicBezTo>
                <a:cubicBezTo>
                  <a:pt x="1710" y="346"/>
                  <a:pt x="1758" y="304"/>
                  <a:pt x="1799" y="254"/>
                </a:cubicBezTo>
                <a:cubicBezTo>
                  <a:pt x="1831" y="214"/>
                  <a:pt x="1857" y="171"/>
                  <a:pt x="1900" y="142"/>
                </a:cubicBezTo>
                <a:cubicBezTo>
                  <a:pt x="1970" y="37"/>
                  <a:pt x="1862" y="195"/>
                  <a:pt x="1950" y="82"/>
                </a:cubicBezTo>
                <a:cubicBezTo>
                  <a:pt x="2014" y="0"/>
                  <a:pt x="1963" y="40"/>
                  <a:pt x="2021" y="1"/>
                </a:cubicBezTo>
                <a:cubicBezTo>
                  <a:pt x="2021" y="1"/>
                  <a:pt x="1998" y="4"/>
                  <a:pt x="1991" y="11"/>
                </a:cubicBezTo>
                <a:cubicBezTo>
                  <a:pt x="1988" y="14"/>
                  <a:pt x="1998" y="18"/>
                  <a:pt x="2001" y="21"/>
                </a:cubicBezTo>
              </a:path>
            </a:pathLst>
          </a:custGeom>
          <a:noFill/>
          <a:ln w="9525">
            <a:solidFill>
              <a:schemeClr val="tx1"/>
            </a:solidFill>
            <a:round/>
            <a:headEnd/>
            <a:tailEnd/>
          </a:ln>
        </p:spPr>
        <p:txBody>
          <a:bodyPr/>
          <a:lstStyle/>
          <a:p>
            <a:endParaRPr lang="lt-LT"/>
          </a:p>
        </p:txBody>
      </p:sp>
      <p:sp>
        <p:nvSpPr>
          <p:cNvPr id="8199" name="Text Box 17"/>
          <p:cNvSpPr txBox="1">
            <a:spLocks noChangeArrowheads="1"/>
          </p:cNvSpPr>
          <p:nvPr/>
        </p:nvSpPr>
        <p:spPr bwMode="auto">
          <a:xfrm>
            <a:off x="1640260" y="5700342"/>
            <a:ext cx="2520950" cy="461665"/>
          </a:xfrm>
          <a:prstGeom prst="rect">
            <a:avLst/>
          </a:prstGeom>
          <a:noFill/>
          <a:ln w="9525">
            <a:noFill/>
            <a:miter lim="800000"/>
            <a:headEnd/>
            <a:tailEnd/>
          </a:ln>
        </p:spPr>
        <p:txBody>
          <a:bodyPr>
            <a:spAutoFit/>
          </a:bodyPr>
          <a:lstStyle/>
          <a:p>
            <a:pPr>
              <a:spcBef>
                <a:spcPct val="50000"/>
              </a:spcBef>
            </a:pPr>
            <a:r>
              <a:rPr lang="lt-LT" dirty="0" smtClean="0"/>
              <a:t>Visos sąnaudos</a:t>
            </a:r>
            <a:endParaRPr lang="en-US" dirty="0"/>
          </a:p>
        </p:txBody>
      </p:sp>
      <p:sp>
        <p:nvSpPr>
          <p:cNvPr id="4114" name="Oval 18"/>
          <p:cNvSpPr>
            <a:spLocks noChangeArrowheads="1"/>
          </p:cNvSpPr>
          <p:nvPr/>
        </p:nvSpPr>
        <p:spPr bwMode="auto">
          <a:xfrm>
            <a:off x="2576885" y="3036515"/>
            <a:ext cx="287338" cy="287338"/>
          </a:xfrm>
          <a:prstGeom prst="ellipse">
            <a:avLst/>
          </a:prstGeom>
          <a:solidFill>
            <a:srgbClr val="FF0000"/>
          </a:solidFill>
          <a:ln w="9525">
            <a:solidFill>
              <a:schemeClr val="tx1"/>
            </a:solidFill>
            <a:round/>
            <a:headEnd/>
            <a:tailEnd/>
          </a:ln>
        </p:spPr>
        <p:txBody>
          <a:bodyPr wrap="none" anchor="ctr"/>
          <a:lstStyle/>
          <a:p>
            <a:endParaRPr lang="lt-LT"/>
          </a:p>
        </p:txBody>
      </p:sp>
      <p:sp>
        <p:nvSpPr>
          <p:cNvPr id="8201" name="Text Box 19"/>
          <p:cNvSpPr txBox="1">
            <a:spLocks noChangeArrowheads="1"/>
          </p:cNvSpPr>
          <p:nvPr/>
        </p:nvSpPr>
        <p:spPr bwMode="auto">
          <a:xfrm rot="-5400000">
            <a:off x="-842591" y="3600226"/>
            <a:ext cx="2452688" cy="461665"/>
          </a:xfrm>
          <a:prstGeom prst="rect">
            <a:avLst/>
          </a:prstGeom>
          <a:noFill/>
          <a:ln w="9525">
            <a:noFill/>
            <a:miter lim="800000"/>
            <a:headEnd/>
            <a:tailEnd/>
          </a:ln>
        </p:spPr>
        <p:txBody>
          <a:bodyPr>
            <a:spAutoFit/>
          </a:bodyPr>
          <a:lstStyle/>
          <a:p>
            <a:pPr>
              <a:spcBef>
                <a:spcPct val="50000"/>
              </a:spcBef>
            </a:pPr>
            <a:r>
              <a:rPr lang="lt-LT" dirty="0"/>
              <a:t>Suvokiama nauda</a:t>
            </a:r>
            <a:endParaRPr lang="en-US" dirty="0"/>
          </a:p>
        </p:txBody>
      </p:sp>
      <p:sp>
        <p:nvSpPr>
          <p:cNvPr id="8202" name="Line 101"/>
          <p:cNvSpPr>
            <a:spLocks noChangeShapeType="1"/>
          </p:cNvSpPr>
          <p:nvPr/>
        </p:nvSpPr>
        <p:spPr bwMode="auto">
          <a:xfrm>
            <a:off x="5204197" y="2172915"/>
            <a:ext cx="0" cy="3314700"/>
          </a:xfrm>
          <a:prstGeom prst="line">
            <a:avLst/>
          </a:prstGeom>
          <a:noFill/>
          <a:ln w="9525">
            <a:solidFill>
              <a:schemeClr val="tx1"/>
            </a:solidFill>
            <a:round/>
            <a:headEnd/>
            <a:tailEnd/>
          </a:ln>
        </p:spPr>
        <p:txBody>
          <a:bodyPr/>
          <a:lstStyle/>
          <a:p>
            <a:endParaRPr lang="lt-LT"/>
          </a:p>
        </p:txBody>
      </p:sp>
      <p:sp>
        <p:nvSpPr>
          <p:cNvPr id="8203" name="Line 102"/>
          <p:cNvSpPr>
            <a:spLocks noChangeShapeType="1"/>
          </p:cNvSpPr>
          <p:nvPr/>
        </p:nvSpPr>
        <p:spPr bwMode="auto">
          <a:xfrm>
            <a:off x="5204198" y="5484440"/>
            <a:ext cx="3671887" cy="0"/>
          </a:xfrm>
          <a:prstGeom prst="line">
            <a:avLst/>
          </a:prstGeom>
          <a:noFill/>
          <a:ln w="9525">
            <a:solidFill>
              <a:schemeClr val="tx1"/>
            </a:solidFill>
            <a:round/>
            <a:headEnd/>
            <a:tailEnd/>
          </a:ln>
        </p:spPr>
        <p:txBody>
          <a:bodyPr/>
          <a:lstStyle/>
          <a:p>
            <a:endParaRPr lang="lt-LT"/>
          </a:p>
        </p:txBody>
      </p:sp>
      <p:sp>
        <p:nvSpPr>
          <p:cNvPr id="8204" name="Freeform 103"/>
          <p:cNvSpPr>
            <a:spLocks/>
          </p:cNvSpPr>
          <p:nvPr/>
        </p:nvSpPr>
        <p:spPr bwMode="auto">
          <a:xfrm>
            <a:off x="5220072" y="2780928"/>
            <a:ext cx="3208337" cy="2728912"/>
          </a:xfrm>
          <a:custGeom>
            <a:avLst/>
            <a:gdLst>
              <a:gd name="T0" fmla="*/ 0 w 2021"/>
              <a:gd name="T1" fmla="*/ 2147483647 h 1719"/>
              <a:gd name="T2" fmla="*/ 355342783 w 2021"/>
              <a:gd name="T3" fmla="*/ 2147483647 h 1719"/>
              <a:gd name="T4" fmla="*/ 864412853 w 2021"/>
              <a:gd name="T5" fmla="*/ 2147483647 h 1719"/>
              <a:gd name="T6" fmla="*/ 1401206715 w 2021"/>
              <a:gd name="T7" fmla="*/ 2147483647 h 1719"/>
              <a:gd name="T8" fmla="*/ 1577617582 w 2021"/>
              <a:gd name="T9" fmla="*/ 2147483647 h 1719"/>
              <a:gd name="T10" fmla="*/ 1655741601 w 2021"/>
              <a:gd name="T11" fmla="*/ 2147483647 h 1719"/>
              <a:gd name="T12" fmla="*/ 1756548208 w 2021"/>
              <a:gd name="T13" fmla="*/ 2147483647 h 1719"/>
              <a:gd name="T14" fmla="*/ 1859875367 w 2021"/>
              <a:gd name="T15" fmla="*/ 2147483647 h 1719"/>
              <a:gd name="T16" fmla="*/ 2011084682 w 2021"/>
              <a:gd name="T17" fmla="*/ 2038805454 h 1719"/>
              <a:gd name="T18" fmla="*/ 2114410253 w 2021"/>
              <a:gd name="T19" fmla="*/ 1887596149 h 1719"/>
              <a:gd name="T20" fmla="*/ 2147483647 w 2021"/>
              <a:gd name="T21" fmla="*/ 1633060884 h 1719"/>
              <a:gd name="T22" fmla="*/ 2147483647 w 2021"/>
              <a:gd name="T23" fmla="*/ 1582657782 h 1719"/>
              <a:gd name="T24" fmla="*/ 2147483647 w 2021"/>
              <a:gd name="T25" fmla="*/ 1529733732 h 1719"/>
              <a:gd name="T26" fmla="*/ 2147483647 w 2021"/>
              <a:gd name="T27" fmla="*/ 1378524428 h 1719"/>
              <a:gd name="T28" fmla="*/ 2147483647 w 2021"/>
              <a:gd name="T29" fmla="*/ 1325601965 h 1719"/>
              <a:gd name="T30" fmla="*/ 2147483647 w 2021"/>
              <a:gd name="T31" fmla="*/ 1123989559 h 1719"/>
              <a:gd name="T32" fmla="*/ 2147483647 w 2021"/>
              <a:gd name="T33" fmla="*/ 1071065509 h 1719"/>
              <a:gd name="T34" fmla="*/ 2147483647 w 2021"/>
              <a:gd name="T35" fmla="*/ 995460857 h 1719"/>
              <a:gd name="T36" fmla="*/ 2147483647 w 2021"/>
              <a:gd name="T37" fmla="*/ 640119587 h 1719"/>
              <a:gd name="T38" fmla="*/ 2147483647 w 2021"/>
              <a:gd name="T39" fmla="*/ 357862119 h 1719"/>
              <a:gd name="T40" fmla="*/ 2147483647 w 2021"/>
              <a:gd name="T41" fmla="*/ 206652766 h 1719"/>
              <a:gd name="T42" fmla="*/ 2147483647 w 2021"/>
              <a:gd name="T43" fmla="*/ 2520950 h 1719"/>
              <a:gd name="T44" fmla="*/ 2147483647 w 2021"/>
              <a:gd name="T45" fmla="*/ 27720924 h 1719"/>
              <a:gd name="T46" fmla="*/ 2147483647 w 2021"/>
              <a:gd name="T47" fmla="*/ 52922488 h 171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021"/>
              <a:gd name="T73" fmla="*/ 0 h 1719"/>
              <a:gd name="T74" fmla="*/ 2021 w 2021"/>
              <a:gd name="T75" fmla="*/ 1719 h 171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021" h="1719">
                <a:moveTo>
                  <a:pt x="0" y="1719"/>
                </a:moveTo>
                <a:cubicBezTo>
                  <a:pt x="43" y="1676"/>
                  <a:pt x="90" y="1632"/>
                  <a:pt x="141" y="1598"/>
                </a:cubicBezTo>
                <a:cubicBezTo>
                  <a:pt x="192" y="1523"/>
                  <a:pt x="276" y="1476"/>
                  <a:pt x="343" y="1416"/>
                </a:cubicBezTo>
                <a:cubicBezTo>
                  <a:pt x="401" y="1364"/>
                  <a:pt x="483" y="1248"/>
                  <a:pt x="556" y="1224"/>
                </a:cubicBezTo>
                <a:cubicBezTo>
                  <a:pt x="586" y="1204"/>
                  <a:pt x="609" y="1186"/>
                  <a:pt x="626" y="1153"/>
                </a:cubicBezTo>
                <a:cubicBezTo>
                  <a:pt x="652" y="1100"/>
                  <a:pt x="616" y="1143"/>
                  <a:pt x="657" y="1102"/>
                </a:cubicBezTo>
                <a:cubicBezTo>
                  <a:pt x="666" y="1076"/>
                  <a:pt x="679" y="1007"/>
                  <a:pt x="697" y="981"/>
                </a:cubicBezTo>
                <a:cubicBezTo>
                  <a:pt x="711" y="961"/>
                  <a:pt x="738" y="921"/>
                  <a:pt x="738" y="921"/>
                </a:cubicBezTo>
                <a:cubicBezTo>
                  <a:pt x="751" y="882"/>
                  <a:pt x="770" y="838"/>
                  <a:pt x="798" y="809"/>
                </a:cubicBezTo>
                <a:cubicBezTo>
                  <a:pt x="818" y="750"/>
                  <a:pt x="793" y="807"/>
                  <a:pt x="839" y="749"/>
                </a:cubicBezTo>
                <a:cubicBezTo>
                  <a:pt x="877" y="701"/>
                  <a:pt x="876" y="666"/>
                  <a:pt x="930" y="648"/>
                </a:cubicBezTo>
                <a:cubicBezTo>
                  <a:pt x="940" y="641"/>
                  <a:pt x="949" y="633"/>
                  <a:pt x="960" y="628"/>
                </a:cubicBezTo>
                <a:cubicBezTo>
                  <a:pt x="979" y="619"/>
                  <a:pt x="1020" y="607"/>
                  <a:pt x="1020" y="607"/>
                </a:cubicBezTo>
                <a:cubicBezTo>
                  <a:pt x="1066" y="563"/>
                  <a:pt x="1142" y="560"/>
                  <a:pt x="1202" y="547"/>
                </a:cubicBezTo>
                <a:cubicBezTo>
                  <a:pt x="1223" y="542"/>
                  <a:pt x="1242" y="530"/>
                  <a:pt x="1263" y="526"/>
                </a:cubicBezTo>
                <a:cubicBezTo>
                  <a:pt x="1385" y="503"/>
                  <a:pt x="1508" y="484"/>
                  <a:pt x="1627" y="446"/>
                </a:cubicBezTo>
                <a:cubicBezTo>
                  <a:pt x="1634" y="439"/>
                  <a:pt x="1641" y="433"/>
                  <a:pt x="1647" y="425"/>
                </a:cubicBezTo>
                <a:cubicBezTo>
                  <a:pt x="1654" y="416"/>
                  <a:pt x="1659" y="404"/>
                  <a:pt x="1667" y="395"/>
                </a:cubicBezTo>
                <a:cubicBezTo>
                  <a:pt x="1710" y="346"/>
                  <a:pt x="1758" y="304"/>
                  <a:pt x="1799" y="254"/>
                </a:cubicBezTo>
                <a:cubicBezTo>
                  <a:pt x="1831" y="214"/>
                  <a:pt x="1857" y="171"/>
                  <a:pt x="1900" y="142"/>
                </a:cubicBezTo>
                <a:cubicBezTo>
                  <a:pt x="1970" y="37"/>
                  <a:pt x="1862" y="195"/>
                  <a:pt x="1950" y="82"/>
                </a:cubicBezTo>
                <a:cubicBezTo>
                  <a:pt x="2014" y="0"/>
                  <a:pt x="1963" y="40"/>
                  <a:pt x="2021" y="1"/>
                </a:cubicBezTo>
                <a:cubicBezTo>
                  <a:pt x="2021" y="1"/>
                  <a:pt x="1998" y="4"/>
                  <a:pt x="1991" y="11"/>
                </a:cubicBezTo>
                <a:cubicBezTo>
                  <a:pt x="1988" y="14"/>
                  <a:pt x="1998" y="18"/>
                  <a:pt x="2001" y="21"/>
                </a:cubicBezTo>
              </a:path>
            </a:pathLst>
          </a:custGeom>
          <a:noFill/>
          <a:ln w="9525">
            <a:solidFill>
              <a:schemeClr val="tx1"/>
            </a:solidFill>
            <a:round/>
            <a:headEnd/>
            <a:tailEnd/>
          </a:ln>
        </p:spPr>
        <p:txBody>
          <a:bodyPr/>
          <a:lstStyle/>
          <a:p>
            <a:endParaRPr lang="lt-LT"/>
          </a:p>
        </p:txBody>
      </p:sp>
      <p:sp>
        <p:nvSpPr>
          <p:cNvPr id="8205" name="Text Box 104"/>
          <p:cNvSpPr txBox="1">
            <a:spLocks noChangeArrowheads="1"/>
          </p:cNvSpPr>
          <p:nvPr/>
        </p:nvSpPr>
        <p:spPr bwMode="auto">
          <a:xfrm>
            <a:off x="6067797" y="5700342"/>
            <a:ext cx="2520950" cy="461665"/>
          </a:xfrm>
          <a:prstGeom prst="rect">
            <a:avLst/>
          </a:prstGeom>
          <a:noFill/>
          <a:ln w="9525">
            <a:noFill/>
            <a:miter lim="800000"/>
            <a:headEnd/>
            <a:tailEnd/>
          </a:ln>
        </p:spPr>
        <p:txBody>
          <a:bodyPr>
            <a:spAutoFit/>
          </a:bodyPr>
          <a:lstStyle/>
          <a:p>
            <a:pPr>
              <a:spcBef>
                <a:spcPct val="50000"/>
              </a:spcBef>
            </a:pPr>
            <a:r>
              <a:rPr lang="lt-LT" dirty="0" smtClean="0"/>
              <a:t>Visos sąnaudos</a:t>
            </a:r>
            <a:endParaRPr lang="en-US" dirty="0"/>
          </a:p>
        </p:txBody>
      </p:sp>
      <p:sp>
        <p:nvSpPr>
          <p:cNvPr id="4201" name="Oval 105"/>
          <p:cNvSpPr>
            <a:spLocks noChangeArrowheads="1"/>
          </p:cNvSpPr>
          <p:nvPr/>
        </p:nvSpPr>
        <p:spPr bwMode="auto">
          <a:xfrm>
            <a:off x="7004423" y="3036515"/>
            <a:ext cx="287337" cy="287338"/>
          </a:xfrm>
          <a:prstGeom prst="ellipse">
            <a:avLst/>
          </a:prstGeom>
          <a:solidFill>
            <a:srgbClr val="FF0000"/>
          </a:solidFill>
          <a:ln w="9525">
            <a:solidFill>
              <a:schemeClr val="tx1"/>
            </a:solidFill>
            <a:round/>
            <a:headEnd/>
            <a:tailEnd/>
          </a:ln>
        </p:spPr>
        <p:txBody>
          <a:bodyPr wrap="none" anchor="ctr"/>
          <a:lstStyle/>
          <a:p>
            <a:endParaRPr lang="lt-LT"/>
          </a:p>
        </p:txBody>
      </p:sp>
      <p:sp>
        <p:nvSpPr>
          <p:cNvPr id="8207" name="Text Box 106"/>
          <p:cNvSpPr txBox="1">
            <a:spLocks noChangeArrowheads="1"/>
          </p:cNvSpPr>
          <p:nvPr/>
        </p:nvSpPr>
        <p:spPr bwMode="auto">
          <a:xfrm rot="-5400000">
            <a:off x="3584947" y="3600227"/>
            <a:ext cx="2452688" cy="461665"/>
          </a:xfrm>
          <a:prstGeom prst="rect">
            <a:avLst/>
          </a:prstGeom>
          <a:noFill/>
          <a:ln w="9525">
            <a:noFill/>
            <a:miter lim="800000"/>
            <a:headEnd/>
            <a:tailEnd/>
          </a:ln>
        </p:spPr>
        <p:txBody>
          <a:bodyPr>
            <a:spAutoFit/>
          </a:bodyPr>
          <a:lstStyle/>
          <a:p>
            <a:pPr>
              <a:spcBef>
                <a:spcPct val="50000"/>
              </a:spcBef>
            </a:pPr>
            <a:r>
              <a:rPr lang="lt-LT"/>
              <a:t>Suvokiama nauda</a:t>
            </a:r>
            <a:endParaRPr lang="en-US"/>
          </a:p>
        </p:txBody>
      </p:sp>
      <p:sp>
        <p:nvSpPr>
          <p:cNvPr id="4206" name="Line 110"/>
          <p:cNvSpPr>
            <a:spLocks noChangeShapeType="1"/>
          </p:cNvSpPr>
          <p:nvPr/>
        </p:nvSpPr>
        <p:spPr bwMode="auto">
          <a:xfrm flipH="1">
            <a:off x="2000623" y="3468315"/>
            <a:ext cx="503237" cy="0"/>
          </a:xfrm>
          <a:prstGeom prst="line">
            <a:avLst/>
          </a:prstGeom>
          <a:noFill/>
          <a:ln w="9525">
            <a:solidFill>
              <a:schemeClr val="tx1"/>
            </a:solidFill>
            <a:round/>
            <a:headEnd/>
            <a:tailEnd type="triangle" w="med" len="med"/>
          </a:ln>
        </p:spPr>
        <p:txBody>
          <a:bodyPr/>
          <a:lstStyle/>
          <a:p>
            <a:endParaRPr lang="lt-LT"/>
          </a:p>
        </p:txBody>
      </p:sp>
      <p:sp>
        <p:nvSpPr>
          <p:cNvPr id="4207" name="Line 111"/>
          <p:cNvSpPr>
            <a:spLocks noChangeShapeType="1"/>
          </p:cNvSpPr>
          <p:nvPr/>
        </p:nvSpPr>
        <p:spPr bwMode="auto">
          <a:xfrm flipV="1">
            <a:off x="7617197" y="2388817"/>
            <a:ext cx="0" cy="792163"/>
          </a:xfrm>
          <a:prstGeom prst="line">
            <a:avLst/>
          </a:prstGeom>
          <a:noFill/>
          <a:ln w="9525">
            <a:solidFill>
              <a:schemeClr val="tx1"/>
            </a:solidFill>
            <a:round/>
            <a:headEnd/>
            <a:tailEnd type="triangle" w="med" len="med"/>
          </a:ln>
        </p:spPr>
        <p:txBody>
          <a:bodyPr/>
          <a:lstStyle/>
          <a:p>
            <a:endParaRPr lang="lt-L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1.11111E-6 1.11111E-6 C -0.00816 -0.00787 -0.01563 -0.01528 -0.02344 -0.01482 C -0.0316 -0.01482 -0.04115 0.00301 -0.04705 0.00046 C -0.05295 -0.00255 -0.05556 -0.02755 -0.05868 -0.03056 C -0.06181 -0.0338 -0.06146 -0.02222 -0.06597 -0.01921 C -0.07101 -0.01574 -0.08386 -0.01343 -0.08646 -0.01273 " pathEditMode="relative" rAng="-21875746" ptsTypes="aaaaaA">
                                      <p:cBhvr>
                                        <p:cTn id="6" dur="5000" fill="hold"/>
                                        <p:tgtEl>
                                          <p:spTgt spid="4114"/>
                                        </p:tgtEl>
                                        <p:attrNameLst>
                                          <p:attrName>ppt_x</p:attrName>
                                          <p:attrName>ppt_y</p:attrName>
                                        </p:attrNameLst>
                                      </p:cBhvr>
                                      <p:rCtr x="-44" y="-16"/>
                                    </p:animMotion>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4206"/>
                                        </p:tgtEl>
                                        <p:attrNameLst>
                                          <p:attrName>style.visibility</p:attrName>
                                        </p:attrNameLst>
                                      </p:cBhvr>
                                      <p:to>
                                        <p:strVal val="visible"/>
                                      </p:to>
                                    </p:set>
                                    <p:animEffect transition="in" filter="dissolve">
                                      <p:cBhvr>
                                        <p:cTn id="11" dur="500"/>
                                        <p:tgtEl>
                                          <p:spTgt spid="4206"/>
                                        </p:tgtEl>
                                      </p:cBhvr>
                                    </p:animEffect>
                                  </p:childTnLst>
                                </p:cTn>
                              </p:par>
                            </p:childTnLst>
                          </p:cTn>
                        </p:par>
                      </p:childTnLst>
                    </p:cTn>
                  </p:par>
                  <p:par>
                    <p:cTn id="12" fill="hold">
                      <p:stCondLst>
                        <p:cond delay="indefinite"/>
                      </p:stCondLst>
                      <p:childTnLst>
                        <p:par>
                          <p:cTn id="13" fill="hold">
                            <p:stCondLst>
                              <p:cond delay="0"/>
                            </p:stCondLst>
                            <p:childTnLst>
                              <p:par>
                                <p:cTn id="14" presetID="0" presetClass="path" presetSubtype="0" accel="50000" decel="50000" fill="hold" grpId="0" nodeType="clickEffect">
                                  <p:stCondLst>
                                    <p:cond delay="0"/>
                                  </p:stCondLst>
                                  <p:childTnLst>
                                    <p:animMotion origin="layout" path="M 3.61111E-6 2.96296E-6 C 0.00955 -0.01135 0.01927 -0.02246 0.01475 -0.03102 C 0.01059 -0.03912 -0.02292 -0.04144 -0.02622 -0.04977 C -0.02952 -0.05764 -0.00434 -0.07246 -0.00469 -0.07986 C -0.00521 -0.0875 -0.02466 -0.09051 -0.02882 -0.09514 C -0.03299 -0.1 -0.02518 -0.10741 -0.02934 -0.10834 " pathEditMode="relative" rAng="-738642" ptsTypes="aaaaaA">
                                      <p:cBhvr>
                                        <p:cTn id="15" dur="5000" fill="hold"/>
                                        <p:tgtEl>
                                          <p:spTgt spid="4201"/>
                                        </p:tgtEl>
                                        <p:attrNameLst>
                                          <p:attrName>ppt_x</p:attrName>
                                          <p:attrName>ppt_y</p:attrName>
                                        </p:attrNameLst>
                                      </p:cBhvr>
                                      <p:rCtr x="-8" y="-56"/>
                                    </p:animMotion>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4207"/>
                                        </p:tgtEl>
                                        <p:attrNameLst>
                                          <p:attrName>style.visibility</p:attrName>
                                        </p:attrNameLst>
                                      </p:cBhvr>
                                      <p:to>
                                        <p:strVal val="visible"/>
                                      </p:to>
                                    </p:set>
                                    <p:animEffect transition="in" filter="dissolve">
                                      <p:cBhvr>
                                        <p:cTn id="20" dur="500"/>
                                        <p:tgtEl>
                                          <p:spTgt spid="42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4" grpId="0" animBg="1"/>
      <p:bldP spid="4201" grpId="0" animBg="1"/>
      <p:bldP spid="4206" grpId="0" animBg="1"/>
      <p:bldP spid="420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6" descr="Large confetti"/>
          <p:cNvSpPr>
            <a:spLocks noGrp="1" noChangeArrowheads="1"/>
          </p:cNvSpPr>
          <p:nvPr>
            <p:ph type="title"/>
          </p:nvPr>
        </p:nvSpPr>
        <p:spPr/>
        <p:txBody>
          <a:bodyPr/>
          <a:lstStyle/>
          <a:p>
            <a:r>
              <a:rPr lang="lt-LT" sz="3200" b="1" i="1" dirty="0" smtClean="0"/>
              <a:t>Apie Know-how ir </a:t>
            </a:r>
            <a:r>
              <a:rPr lang="lt-LT" sz="3200" b="1" i="1" dirty="0" smtClean="0"/>
              <a:t>Know-why</a:t>
            </a:r>
            <a:endParaRPr lang="it-IT" sz="3200" b="1" i="1" dirty="0"/>
          </a:p>
        </p:txBody>
      </p:sp>
      <p:sp>
        <p:nvSpPr>
          <p:cNvPr id="9223" name="Text Box 7"/>
          <p:cNvSpPr txBox="1">
            <a:spLocks noChangeArrowheads="1"/>
          </p:cNvSpPr>
          <p:nvPr/>
        </p:nvSpPr>
        <p:spPr bwMode="auto">
          <a:xfrm>
            <a:off x="381000" y="2362200"/>
            <a:ext cx="8458200" cy="3785652"/>
          </a:xfrm>
          <a:prstGeom prst="rect">
            <a:avLst/>
          </a:prstGeom>
          <a:noFill/>
          <a:ln w="9525">
            <a:noFill/>
            <a:miter lim="800000"/>
            <a:headEnd/>
            <a:tailEnd/>
          </a:ln>
          <a:effectLst/>
        </p:spPr>
        <p:txBody>
          <a:bodyPr>
            <a:spAutoFit/>
          </a:bodyPr>
          <a:lstStyle/>
          <a:p>
            <a:pPr>
              <a:spcBef>
                <a:spcPct val="50000"/>
              </a:spcBef>
            </a:pPr>
            <a:r>
              <a:rPr lang="it-IT" sz="4000" b="1" dirty="0">
                <a:solidFill>
                  <a:schemeClr val="tx2"/>
                </a:solidFill>
                <a:cs typeface="Times New Roman" pitchFamily="18" charset="0"/>
              </a:rPr>
              <a:t>1 </a:t>
            </a:r>
            <a:r>
              <a:rPr lang="lt-LT" sz="4000" b="1" dirty="0" smtClean="0">
                <a:solidFill>
                  <a:schemeClr val="tx2"/>
                </a:solidFill>
                <a:cs typeface="Times New Roman" pitchFamily="18" charset="0"/>
              </a:rPr>
              <a:t>Kodėl inovacijos?</a:t>
            </a:r>
            <a:r>
              <a:rPr lang="it-IT" sz="4000" b="1" dirty="0" smtClean="0">
                <a:solidFill>
                  <a:schemeClr val="tx2"/>
                </a:solidFill>
                <a:cs typeface="Times New Roman" pitchFamily="18" charset="0"/>
              </a:rPr>
              <a:t> </a:t>
            </a:r>
            <a:endParaRPr lang="it-IT" sz="4000" b="1" dirty="0">
              <a:solidFill>
                <a:schemeClr val="tx2"/>
              </a:solidFill>
              <a:cs typeface="Times New Roman" pitchFamily="18" charset="0"/>
            </a:endParaRPr>
          </a:p>
          <a:p>
            <a:pPr>
              <a:spcBef>
                <a:spcPct val="50000"/>
              </a:spcBef>
            </a:pPr>
            <a:r>
              <a:rPr lang="it-IT" sz="4000" b="1" dirty="0">
                <a:solidFill>
                  <a:schemeClr val="tx2"/>
                </a:solidFill>
                <a:cs typeface="Times New Roman" pitchFamily="18" charset="0"/>
              </a:rPr>
              <a:t>2 </a:t>
            </a:r>
            <a:r>
              <a:rPr lang="it-IT" sz="4000" b="1" dirty="0" smtClean="0">
                <a:solidFill>
                  <a:schemeClr val="tx2"/>
                </a:solidFill>
                <a:cs typeface="Times New Roman" pitchFamily="18" charset="0"/>
              </a:rPr>
              <a:t>K</a:t>
            </a:r>
            <a:r>
              <a:rPr lang="lt-LT" sz="4000" b="1" dirty="0" smtClean="0">
                <a:solidFill>
                  <a:schemeClr val="tx2"/>
                </a:solidFill>
                <a:cs typeface="Times New Roman" pitchFamily="18" charset="0"/>
              </a:rPr>
              <a:t>onkurencija: inovacijos ar(ir) modernizavimas</a:t>
            </a:r>
            <a:r>
              <a:rPr lang="it-IT" sz="4000" b="1" dirty="0" smtClean="0">
                <a:solidFill>
                  <a:schemeClr val="tx2"/>
                </a:solidFill>
                <a:cs typeface="Times New Roman" pitchFamily="18" charset="0"/>
              </a:rPr>
              <a:t> </a:t>
            </a:r>
            <a:endParaRPr lang="it-IT" sz="4000" b="1" dirty="0">
              <a:solidFill>
                <a:schemeClr val="tx2"/>
              </a:solidFill>
              <a:cs typeface="Times New Roman" pitchFamily="18" charset="0"/>
            </a:endParaRPr>
          </a:p>
          <a:p>
            <a:pPr>
              <a:spcBef>
                <a:spcPct val="50000"/>
              </a:spcBef>
            </a:pPr>
            <a:r>
              <a:rPr lang="it-IT" sz="4000" b="1" dirty="0">
                <a:solidFill>
                  <a:schemeClr val="tx2"/>
                </a:solidFill>
                <a:cs typeface="Times New Roman" pitchFamily="18" charset="0"/>
              </a:rPr>
              <a:t>3 </a:t>
            </a:r>
            <a:r>
              <a:rPr lang="lt-LT" sz="4000" b="1" dirty="0" smtClean="0">
                <a:solidFill>
                  <a:schemeClr val="tx2"/>
                </a:solidFill>
                <a:cs typeface="Times New Roman" pitchFamily="18" charset="0"/>
              </a:rPr>
              <a:t>Viešojo sektoriaus vaidmuo inovacijų </a:t>
            </a:r>
            <a:r>
              <a:rPr lang="lt-LT" sz="4000" b="1" dirty="0" smtClean="0">
                <a:solidFill>
                  <a:schemeClr val="tx2"/>
                </a:solidFill>
                <a:cs typeface="Times New Roman" pitchFamily="18" charset="0"/>
              </a:rPr>
              <a:t>skatinime</a:t>
            </a:r>
            <a:endParaRPr lang="it-IT" sz="4000" b="1" dirty="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609600" y="304800"/>
            <a:ext cx="7772400" cy="1143000"/>
          </a:xfrm>
          <a:prstGeom prst="rect">
            <a:avLst/>
          </a:prstGeom>
          <a:noFill/>
          <a:ln w="9525">
            <a:noFill/>
            <a:miter lim="800000"/>
            <a:headEnd/>
            <a:tailEnd/>
          </a:ln>
        </p:spPr>
        <p:txBody>
          <a:bodyPr anchor="b"/>
          <a:lstStyle/>
          <a:p>
            <a:endParaRPr lang="lt-LT" sz="4400">
              <a:solidFill>
                <a:schemeClr val="tx2"/>
              </a:solidFill>
              <a:latin typeface="Constantia" pitchFamily="18" charset="0"/>
            </a:endParaRPr>
          </a:p>
        </p:txBody>
      </p:sp>
      <p:sp>
        <p:nvSpPr>
          <p:cNvPr id="9219" name="Rectangle 3" descr="Rectangle: Click to edit Master text styles&#10;Second level&#10;Third level&#10;Fourth level&#10;Fifth level"/>
          <p:cNvSpPr>
            <a:spLocks noChangeArrowheads="1"/>
          </p:cNvSpPr>
          <p:nvPr/>
        </p:nvSpPr>
        <p:spPr bwMode="auto">
          <a:xfrm>
            <a:off x="395536" y="1196752"/>
            <a:ext cx="8443664" cy="5280248"/>
          </a:xfrm>
          <a:prstGeom prst="rect">
            <a:avLst/>
          </a:prstGeom>
          <a:noFill/>
          <a:ln w="9525">
            <a:noFill/>
            <a:miter lim="800000"/>
            <a:headEnd/>
            <a:tailEnd/>
          </a:ln>
        </p:spPr>
        <p:txBody>
          <a:bodyPr/>
          <a:lstStyle/>
          <a:p>
            <a:pPr marL="342900" indent="-342900">
              <a:spcBef>
                <a:spcPct val="20000"/>
              </a:spcBef>
              <a:buClr>
                <a:schemeClr val="hlink"/>
              </a:buClr>
              <a:buSzPct val="110000"/>
              <a:buFont typeface="Wingdings" pitchFamily="2" charset="2"/>
              <a:buBlip>
                <a:blip r:embed="rId3"/>
              </a:buBlip>
            </a:pPr>
            <a:endParaRPr lang="lt-LT" sz="2800" dirty="0">
              <a:latin typeface="Bookman Old Style" pitchFamily="18" charset="0"/>
            </a:endParaRPr>
          </a:p>
          <a:p>
            <a:pPr marL="342900" indent="-342900">
              <a:spcBef>
                <a:spcPct val="20000"/>
              </a:spcBef>
              <a:buClr>
                <a:srgbClr val="FF3300"/>
              </a:buClr>
              <a:buSzPct val="110000"/>
              <a:buFont typeface="Wingdings" pitchFamily="2" charset="2"/>
              <a:buChar char="Ø"/>
            </a:pPr>
            <a:r>
              <a:rPr lang="lt-LT" sz="2800" dirty="0">
                <a:solidFill>
                  <a:srgbClr val="000066"/>
                </a:solidFill>
                <a:latin typeface="Bookman Old Style" pitchFamily="18" charset="0"/>
              </a:rPr>
              <a:t>Imituojant</a:t>
            </a:r>
            <a:r>
              <a:rPr lang="en-US" sz="2800" dirty="0" err="1">
                <a:solidFill>
                  <a:srgbClr val="000066"/>
                </a:solidFill>
                <a:latin typeface="Bookman Old Style" pitchFamily="18" charset="0"/>
              </a:rPr>
              <a:t>i</a:t>
            </a:r>
            <a:r>
              <a:rPr lang="lt-LT" sz="2800" dirty="0">
                <a:solidFill>
                  <a:srgbClr val="000066"/>
                </a:solidFill>
                <a:latin typeface="Bookman Old Style" pitchFamily="18" charset="0"/>
              </a:rPr>
              <a:t>s, neinovatyvus požiūris į rinką.</a:t>
            </a:r>
          </a:p>
          <a:p>
            <a:pPr marL="742950" lvl="1" indent="-285750">
              <a:spcBef>
                <a:spcPct val="20000"/>
              </a:spcBef>
              <a:buClr>
                <a:schemeClr val="tx1"/>
              </a:buClr>
              <a:buSzPct val="60000"/>
              <a:buFont typeface="Wingdings" pitchFamily="2" charset="2"/>
              <a:buBlip>
                <a:blip r:embed="rId3"/>
              </a:buBlip>
            </a:pPr>
            <a:r>
              <a:rPr lang="lt-LT" sz="3200" i="1" dirty="0">
                <a:solidFill>
                  <a:srgbClr val="000066"/>
                </a:solidFill>
                <a:latin typeface="Bookman Old Style" pitchFamily="18" charset="0"/>
              </a:rPr>
              <a:t>Bendrovės stebi, ką daro konkurentai ir paprasčiausiai stengiasi padaryti tai geriau. </a:t>
            </a:r>
            <a:endParaRPr lang="en-US" sz="3200" i="1" dirty="0">
              <a:solidFill>
                <a:srgbClr val="000066"/>
              </a:solidFill>
              <a:latin typeface="Bookman Old Style" pitchFamily="18" charset="0"/>
            </a:endParaRPr>
          </a:p>
          <a:p>
            <a:pPr marL="742950" lvl="1" indent="-285750">
              <a:spcBef>
                <a:spcPct val="20000"/>
              </a:spcBef>
              <a:buClr>
                <a:schemeClr val="tx1"/>
              </a:buClr>
              <a:buSzPct val="60000"/>
              <a:buFont typeface="Wingdings" pitchFamily="2" charset="2"/>
              <a:buBlip>
                <a:blip r:embed="rId3"/>
              </a:buBlip>
            </a:pPr>
            <a:endParaRPr lang="lt-LT" sz="3200" i="1" dirty="0">
              <a:solidFill>
                <a:srgbClr val="000066"/>
              </a:solidFill>
              <a:latin typeface="Bookman Old Style" pitchFamily="18" charset="0"/>
            </a:endParaRPr>
          </a:p>
          <a:p>
            <a:pPr marL="342900" indent="-342900">
              <a:spcBef>
                <a:spcPct val="20000"/>
              </a:spcBef>
              <a:buClr>
                <a:srgbClr val="FF3300"/>
              </a:buClr>
              <a:buSzPct val="110000"/>
              <a:buFont typeface="Wingdings" pitchFamily="2" charset="2"/>
              <a:buChar char="Ø"/>
            </a:pPr>
            <a:r>
              <a:rPr lang="lt-LT" sz="2800" dirty="0">
                <a:solidFill>
                  <a:srgbClr val="000066"/>
                </a:solidFill>
                <a:latin typeface="Bookman Old Style" pitchFamily="18" charset="0"/>
              </a:rPr>
              <a:t>Bendrovių veikla yra reaktyvi. </a:t>
            </a:r>
          </a:p>
          <a:p>
            <a:pPr marL="742950" lvl="1" indent="-285750">
              <a:spcBef>
                <a:spcPct val="20000"/>
              </a:spcBef>
              <a:buClr>
                <a:schemeClr val="tx1"/>
              </a:buClr>
              <a:buSzPct val="60000"/>
              <a:buFont typeface="Wingdings" pitchFamily="2" charset="2"/>
              <a:buBlip>
                <a:blip r:embed="rId3"/>
              </a:buBlip>
            </a:pPr>
            <a:r>
              <a:rPr lang="lt-LT" sz="3200" i="1" dirty="0">
                <a:solidFill>
                  <a:srgbClr val="000066"/>
                </a:solidFill>
                <a:latin typeface="Bookman Old Style" pitchFamily="18" charset="0"/>
              </a:rPr>
              <a:t>Laikas ir talentai eikvojami </a:t>
            </a:r>
            <a:r>
              <a:rPr lang="lt-LT" sz="3200" i="1" dirty="0" smtClean="0">
                <a:solidFill>
                  <a:srgbClr val="000066"/>
                </a:solidFill>
                <a:latin typeface="Bookman Old Style" pitchFamily="18" charset="0"/>
              </a:rPr>
              <a:t>kasdieninei </a:t>
            </a:r>
            <a:r>
              <a:rPr lang="lt-LT" sz="3200" i="1" dirty="0">
                <a:solidFill>
                  <a:srgbClr val="000066"/>
                </a:solidFill>
                <a:latin typeface="Bookman Old Style" pitchFamily="18" charset="0"/>
              </a:rPr>
              <a:t>kovai su konkurentais, o ne galimybių kūrimui.</a:t>
            </a:r>
            <a:r>
              <a:rPr lang="lt-LT" sz="3200" dirty="0">
                <a:solidFill>
                  <a:srgbClr val="000066"/>
                </a:solidFill>
                <a:latin typeface="Bookman Old Style" pitchFamily="18" charset="0"/>
              </a:rPr>
              <a:t>  </a:t>
            </a:r>
          </a:p>
          <a:p>
            <a:pPr marL="342900" indent="-342900">
              <a:spcBef>
                <a:spcPct val="20000"/>
              </a:spcBef>
              <a:buClr>
                <a:schemeClr val="hlink"/>
              </a:buClr>
              <a:buSzPct val="110000"/>
              <a:buFont typeface="Wingdings" pitchFamily="2" charset="2"/>
              <a:buBlip>
                <a:blip r:embed="rId3"/>
              </a:buBlip>
            </a:pPr>
            <a:endParaRPr lang="en-GB" sz="2000" dirty="0">
              <a:solidFill>
                <a:srgbClr val="000066"/>
              </a:solidFill>
              <a:latin typeface="Bookman Old Style" pitchFamily="18" charset="0"/>
            </a:endParaRPr>
          </a:p>
        </p:txBody>
      </p:sp>
      <p:sp>
        <p:nvSpPr>
          <p:cNvPr id="9220" name="Rectangle 2"/>
          <p:cNvSpPr>
            <a:spLocks noChangeArrowheads="1"/>
          </p:cNvSpPr>
          <p:nvPr/>
        </p:nvSpPr>
        <p:spPr bwMode="auto">
          <a:xfrm>
            <a:off x="1403648" y="152400"/>
            <a:ext cx="6978352" cy="1143000"/>
          </a:xfrm>
          <a:prstGeom prst="rect">
            <a:avLst/>
          </a:prstGeom>
          <a:noFill/>
          <a:ln w="9525">
            <a:noFill/>
            <a:miter lim="800000"/>
            <a:headEnd/>
            <a:tailEnd/>
          </a:ln>
        </p:spPr>
        <p:txBody>
          <a:bodyPr anchor="b"/>
          <a:lstStyle/>
          <a:p>
            <a:r>
              <a:rPr lang="lt-LT" sz="3200" b="1" i="1" dirty="0" smtClean="0">
                <a:solidFill>
                  <a:srgbClr val="000066"/>
                </a:solidFill>
                <a:latin typeface="+mj-lt"/>
              </a:rPr>
              <a:t>Tipinė (?) įmonių elgsena</a:t>
            </a:r>
            <a:endParaRPr lang="lt-LT" sz="3200" b="1" i="1" dirty="0">
              <a:solidFill>
                <a:srgbClr val="000066"/>
              </a:solidFill>
              <a:latin typeface="+mj-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1403648" y="404664"/>
            <a:ext cx="2896947" cy="584775"/>
          </a:xfrm>
          <a:prstGeom prst="rect">
            <a:avLst/>
          </a:prstGeom>
          <a:noFill/>
          <a:ln w="9525">
            <a:noFill/>
            <a:miter lim="800000"/>
            <a:headEnd/>
            <a:tailEnd/>
          </a:ln>
        </p:spPr>
        <p:txBody>
          <a:bodyPr wrap="none">
            <a:spAutoFit/>
          </a:bodyPr>
          <a:lstStyle/>
          <a:p>
            <a:r>
              <a:rPr lang="lt-LT" sz="3200" b="1" i="1" dirty="0">
                <a:latin typeface="+mj-lt"/>
              </a:rPr>
              <a:t>Du pasauliai ...</a:t>
            </a:r>
            <a:r>
              <a:rPr lang="lt-LT" sz="3200" b="1" i="1" dirty="0">
                <a:solidFill>
                  <a:srgbClr val="336699"/>
                </a:solidFill>
                <a:latin typeface="+mj-lt"/>
              </a:rPr>
              <a:t> </a:t>
            </a:r>
            <a:endParaRPr lang="de-DE" sz="3200" b="1" i="1" dirty="0">
              <a:solidFill>
                <a:srgbClr val="336699"/>
              </a:solidFill>
              <a:latin typeface="+mj-lt"/>
            </a:endParaRPr>
          </a:p>
        </p:txBody>
      </p:sp>
      <p:pic>
        <p:nvPicPr>
          <p:cNvPr id="10243" name="Picture 10"/>
          <p:cNvPicPr>
            <a:picLocks noChangeAspect="1" noChangeArrowheads="1"/>
          </p:cNvPicPr>
          <p:nvPr/>
        </p:nvPicPr>
        <p:blipFill>
          <a:blip r:embed="rId3" cstate="print"/>
          <a:srcRect/>
          <a:stretch>
            <a:fillRect/>
          </a:stretch>
        </p:blipFill>
        <p:spPr bwMode="auto">
          <a:xfrm>
            <a:off x="827089" y="1419227"/>
            <a:ext cx="7451725" cy="4602163"/>
          </a:xfrm>
          <a:prstGeom prst="rect">
            <a:avLst/>
          </a:prstGeom>
          <a:noFill/>
          <a:ln w="9525">
            <a:noFill/>
            <a:miter lim="800000"/>
            <a:headEnd/>
            <a:tailEnd/>
          </a:ln>
        </p:spPr>
      </p:pic>
      <p:sp>
        <p:nvSpPr>
          <p:cNvPr id="10244" name="Line 11"/>
          <p:cNvSpPr>
            <a:spLocks noChangeShapeType="1"/>
          </p:cNvSpPr>
          <p:nvPr/>
        </p:nvSpPr>
        <p:spPr bwMode="auto">
          <a:xfrm>
            <a:off x="827089" y="1125538"/>
            <a:ext cx="7489825" cy="0"/>
          </a:xfrm>
          <a:prstGeom prst="line">
            <a:avLst/>
          </a:prstGeom>
          <a:noFill/>
          <a:ln w="38100">
            <a:solidFill>
              <a:srgbClr val="000000"/>
            </a:solidFill>
            <a:round/>
            <a:headEnd/>
            <a:tailEnd/>
          </a:ln>
        </p:spPr>
        <p:txBody>
          <a:bodyPr/>
          <a:lstStyle/>
          <a:p>
            <a:endParaRPr lang="lt-LT"/>
          </a:p>
        </p:txBody>
      </p:sp>
      <p:sp>
        <p:nvSpPr>
          <p:cNvPr id="10245" name="Rectangle 4"/>
          <p:cNvSpPr>
            <a:spLocks noChangeArrowheads="1"/>
          </p:cNvSpPr>
          <p:nvPr/>
        </p:nvSpPr>
        <p:spPr bwMode="auto">
          <a:xfrm>
            <a:off x="152400" y="5867402"/>
            <a:ext cx="8991600" cy="954107"/>
          </a:xfrm>
          <a:prstGeom prst="rect">
            <a:avLst/>
          </a:prstGeom>
          <a:noFill/>
          <a:ln w="9525">
            <a:noFill/>
            <a:miter lim="800000"/>
            <a:headEnd/>
            <a:tailEnd/>
          </a:ln>
        </p:spPr>
        <p:txBody>
          <a:bodyPr>
            <a:spAutoFit/>
          </a:bodyPr>
          <a:lstStyle/>
          <a:p>
            <a:r>
              <a:rPr lang="lt-LT" sz="2800" dirty="0">
                <a:latin typeface="Constantia" pitchFamily="18" charset="0"/>
              </a:rPr>
              <a:t>... vienintelis būdas įveikti konkurentus – nustoti konkuruoti.... </a:t>
            </a:r>
            <a:endParaRPr lang="en-US" sz="2800" dirty="0">
              <a:latin typeface="Constantia"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609600" y="304800"/>
            <a:ext cx="7772400" cy="1143000"/>
          </a:xfrm>
          <a:prstGeom prst="rect">
            <a:avLst/>
          </a:prstGeom>
          <a:noFill/>
          <a:ln w="9525">
            <a:noFill/>
            <a:miter lim="800000"/>
            <a:headEnd/>
            <a:tailEnd/>
          </a:ln>
          <a:effectLst/>
        </p:spPr>
        <p:txBody>
          <a:bodyPr anchor="b"/>
          <a:lstStyle/>
          <a:p>
            <a:pPr algn="ctr" fontAlgn="auto">
              <a:spcBef>
                <a:spcPts val="0"/>
              </a:spcBef>
              <a:spcAft>
                <a:spcPts val="0"/>
              </a:spcAft>
              <a:defRPr/>
            </a:pPr>
            <a:r>
              <a:rPr lang="lt-LT" sz="3200" dirty="0">
                <a:solidFill>
                  <a:srgbClr val="000066"/>
                </a:solidFill>
                <a:effectLst>
                  <a:outerShdw blurRad="38100" dist="38100" dir="2700000" algn="tl">
                    <a:srgbClr val="C0C0C0"/>
                  </a:outerShdw>
                </a:effectLst>
                <a:latin typeface="Comic Sans MS" pitchFamily="66" charset="0"/>
                <a:cs typeface="+mn-cs"/>
              </a:rPr>
              <a:t>Raudonųjų ir žydrųjų vandenynų strategijų palyginimas</a:t>
            </a:r>
            <a:endParaRPr lang="en-GB" sz="3200" dirty="0">
              <a:solidFill>
                <a:srgbClr val="000066"/>
              </a:solidFill>
              <a:effectLst>
                <a:outerShdw blurRad="38100" dist="38100" dir="2700000" algn="tl">
                  <a:srgbClr val="C0C0C0"/>
                </a:outerShdw>
              </a:effectLst>
              <a:latin typeface="Comic Sans MS" pitchFamily="66" charset="0"/>
              <a:cs typeface="+mn-cs"/>
            </a:endParaRPr>
          </a:p>
        </p:txBody>
      </p:sp>
      <p:graphicFrame>
        <p:nvGraphicFramePr>
          <p:cNvPr id="12291" name="Group 3"/>
          <p:cNvGraphicFramePr>
            <a:graphicFrameLocks noGrp="1"/>
          </p:cNvGraphicFramePr>
          <p:nvPr/>
        </p:nvGraphicFramePr>
        <p:xfrm>
          <a:off x="533400" y="1676400"/>
          <a:ext cx="8077200" cy="4652010"/>
        </p:xfrm>
        <a:graphic>
          <a:graphicData uri="http://schemas.openxmlformats.org/drawingml/2006/table">
            <a:tbl>
              <a:tblPr/>
              <a:tblGrid>
                <a:gridCol w="4038600"/>
                <a:gridCol w="4038600"/>
              </a:tblGrid>
              <a:tr h="6858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lt-LT" sz="2000" b="1" i="0" u="none" strike="noStrike" cap="none" normalizeH="0" baseline="0" dirty="0" smtClean="0">
                          <a:ln>
                            <a:noFill/>
                          </a:ln>
                          <a:solidFill>
                            <a:srgbClr val="FF0000"/>
                          </a:solidFill>
                          <a:effectLst/>
                          <a:latin typeface="Bookman Old Style" pitchFamily="18" charset="0"/>
                        </a:rPr>
                        <a:t>Raudonųjų vandenynų strategija</a:t>
                      </a:r>
                      <a:endParaRPr kumimoji="0" lang="en-GB" sz="2000" b="1" i="0" u="none" strike="noStrike" cap="none" normalizeH="0" baseline="0" dirty="0" smtClean="0">
                        <a:ln>
                          <a:noFill/>
                        </a:ln>
                        <a:solidFill>
                          <a:srgbClr val="FF0000"/>
                        </a:solidFill>
                        <a:effectLst/>
                        <a:latin typeface="Bookman Old Style"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lt-LT" sz="2000" b="1" i="0" u="none" strike="noStrike" cap="none" normalizeH="0" baseline="0" dirty="0" smtClean="0">
                          <a:ln>
                            <a:noFill/>
                          </a:ln>
                          <a:solidFill>
                            <a:srgbClr val="00B0F0"/>
                          </a:solidFill>
                          <a:effectLst/>
                          <a:latin typeface="Bookman Old Style" pitchFamily="18" charset="0"/>
                        </a:rPr>
                        <a:t>Žydrųjų vandenynų strategija</a:t>
                      </a:r>
                      <a:endParaRPr kumimoji="0" lang="en-GB" sz="2000" b="1" i="0" u="none" strike="noStrike" cap="none" normalizeH="0" baseline="0" dirty="0" smtClean="0">
                        <a:ln>
                          <a:noFill/>
                        </a:ln>
                        <a:solidFill>
                          <a:srgbClr val="00B0F0"/>
                        </a:solidFill>
                        <a:effectLst/>
                        <a:latin typeface="Bookman Old Style"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lt-LT" sz="1800" b="1" i="0" u="none" strike="noStrike" cap="none" normalizeH="0" baseline="0" dirty="0" smtClean="0">
                          <a:ln>
                            <a:noFill/>
                          </a:ln>
                          <a:solidFill>
                            <a:srgbClr val="000066"/>
                          </a:solidFill>
                          <a:effectLst/>
                          <a:latin typeface="Bookman Old Style" pitchFamily="18" charset="0"/>
                        </a:rPr>
                        <a:t>Konkuravimas egzistuojančioje rinkos erdvėje</a:t>
                      </a:r>
                      <a:endParaRPr kumimoji="0" lang="en-GB" sz="1800" b="1" i="0" u="none" strike="noStrike" cap="none" normalizeH="0" baseline="0" dirty="0" smtClean="0">
                        <a:ln>
                          <a:noFill/>
                        </a:ln>
                        <a:solidFill>
                          <a:srgbClr val="000066"/>
                        </a:solidFill>
                        <a:effectLst/>
                        <a:latin typeface="Bookman Old Style"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lt-LT" sz="1800" b="1" i="0" u="none" strike="noStrike" cap="none" normalizeH="0" baseline="0" dirty="0" smtClean="0">
                          <a:ln>
                            <a:noFill/>
                          </a:ln>
                          <a:solidFill>
                            <a:srgbClr val="000066"/>
                          </a:solidFill>
                          <a:effectLst/>
                          <a:latin typeface="Bookman Old Style" pitchFamily="18" charset="0"/>
                        </a:rPr>
                        <a:t>Neginčijamos rinkos erdvės sukūrimas</a:t>
                      </a:r>
                      <a:endParaRPr kumimoji="0" lang="en-GB" sz="1800" b="1" i="0" u="none" strike="noStrike" cap="none" normalizeH="0" baseline="0" dirty="0" smtClean="0">
                        <a:ln>
                          <a:noFill/>
                        </a:ln>
                        <a:solidFill>
                          <a:srgbClr val="000066"/>
                        </a:solidFill>
                        <a:effectLst/>
                        <a:latin typeface="Bookman Old Style"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lt-LT" sz="1800" b="1" i="0" u="none" strike="noStrike" cap="none" normalizeH="0" baseline="0" dirty="0" smtClean="0">
                          <a:ln>
                            <a:noFill/>
                          </a:ln>
                          <a:solidFill>
                            <a:srgbClr val="000066"/>
                          </a:solidFill>
                          <a:effectLst/>
                          <a:latin typeface="Bookman Old Style" pitchFamily="18" charset="0"/>
                        </a:rPr>
                        <a:t>Nugalėti konkurentą</a:t>
                      </a:r>
                      <a:endParaRPr kumimoji="0" lang="en-GB" sz="1800" b="1" i="0" u="none" strike="noStrike" cap="none" normalizeH="0" baseline="0" dirty="0" smtClean="0">
                        <a:ln>
                          <a:noFill/>
                        </a:ln>
                        <a:solidFill>
                          <a:srgbClr val="000066"/>
                        </a:solidFill>
                        <a:effectLst/>
                        <a:latin typeface="Bookman Old Style"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lt-LT" sz="1800" b="1" i="0" u="none" strike="noStrike" cap="none" normalizeH="0" baseline="0" smtClean="0">
                          <a:ln>
                            <a:noFill/>
                          </a:ln>
                          <a:solidFill>
                            <a:srgbClr val="000066"/>
                          </a:solidFill>
                          <a:effectLst/>
                          <a:latin typeface="Bookman Old Style" pitchFamily="18" charset="0"/>
                        </a:rPr>
                        <a:t>Padaryti konkurenciją nereikšmingą</a:t>
                      </a:r>
                      <a:endParaRPr kumimoji="0" lang="en-GB" sz="1800" b="1" i="0" u="none" strike="noStrike" cap="none" normalizeH="0" baseline="0" smtClean="0">
                        <a:ln>
                          <a:noFill/>
                        </a:ln>
                        <a:solidFill>
                          <a:srgbClr val="000066"/>
                        </a:solidFill>
                        <a:effectLst/>
                        <a:latin typeface="Bookman Old Style"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lt-LT" sz="1800" b="1" i="0" u="none" strike="noStrike" cap="none" normalizeH="0" baseline="0" dirty="0" smtClean="0">
                          <a:ln>
                            <a:noFill/>
                          </a:ln>
                          <a:solidFill>
                            <a:srgbClr val="000066"/>
                          </a:solidFill>
                          <a:effectLst/>
                          <a:latin typeface="Bookman Old Style" pitchFamily="18" charset="0"/>
                        </a:rPr>
                        <a:t>Išnaudoti egzistuojančią paklausą</a:t>
                      </a:r>
                      <a:endParaRPr kumimoji="0" lang="en-GB" sz="1800" b="1" i="0" u="none" strike="noStrike" cap="none" normalizeH="0" baseline="0" dirty="0" smtClean="0">
                        <a:ln>
                          <a:noFill/>
                        </a:ln>
                        <a:solidFill>
                          <a:srgbClr val="000066"/>
                        </a:solidFill>
                        <a:effectLst/>
                        <a:latin typeface="Bookman Old Style"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lt-LT" sz="1800" b="1" i="0" u="none" strike="noStrike" cap="none" normalizeH="0" baseline="0" smtClean="0">
                          <a:ln>
                            <a:noFill/>
                          </a:ln>
                          <a:solidFill>
                            <a:srgbClr val="000066"/>
                          </a:solidFill>
                          <a:effectLst/>
                          <a:latin typeface="Bookman Old Style" pitchFamily="18" charset="0"/>
                        </a:rPr>
                        <a:t>Sukurti ir užvaldyti naują paklausą</a:t>
                      </a:r>
                      <a:endParaRPr kumimoji="0" lang="en-GB" sz="1800" b="1" i="0" u="none" strike="noStrike" cap="none" normalizeH="0" baseline="0" smtClean="0">
                        <a:ln>
                          <a:noFill/>
                        </a:ln>
                        <a:solidFill>
                          <a:srgbClr val="000066"/>
                        </a:solidFill>
                        <a:effectLst/>
                        <a:latin typeface="Bookman Old Style"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48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lt-LT" sz="1800" b="1" i="0" u="none" strike="noStrike" cap="none" normalizeH="0" baseline="0" dirty="0" smtClean="0">
                          <a:ln>
                            <a:noFill/>
                          </a:ln>
                          <a:solidFill>
                            <a:srgbClr val="000066"/>
                          </a:solidFill>
                          <a:effectLst/>
                          <a:latin typeface="Bookman Old Style" pitchFamily="18" charset="0"/>
                        </a:rPr>
                        <a:t>Pasiekti kokybės ir kainos kompromisą</a:t>
                      </a:r>
                      <a:endParaRPr kumimoji="0" lang="en-GB" sz="1800" b="1" i="0" u="none" strike="noStrike" cap="none" normalizeH="0" baseline="0" dirty="0" smtClean="0">
                        <a:ln>
                          <a:noFill/>
                        </a:ln>
                        <a:solidFill>
                          <a:srgbClr val="000066"/>
                        </a:solidFill>
                        <a:effectLst/>
                        <a:latin typeface="Bookman Old Style"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lt-LT" sz="1800" b="1" i="0" u="none" strike="noStrike" cap="none" normalizeH="0" baseline="0" smtClean="0">
                          <a:ln>
                            <a:noFill/>
                          </a:ln>
                          <a:solidFill>
                            <a:srgbClr val="000066"/>
                          </a:solidFill>
                          <a:effectLst/>
                          <a:latin typeface="Bookman Old Style" pitchFamily="18" charset="0"/>
                        </a:rPr>
                        <a:t>Sulaužyti kokybės ir kainos kompromisą</a:t>
                      </a:r>
                      <a:endParaRPr kumimoji="0" lang="en-GB" sz="1800" b="1" i="0" u="none" strike="noStrike" cap="none" normalizeH="0" baseline="0" smtClean="0">
                        <a:ln>
                          <a:noFill/>
                        </a:ln>
                        <a:solidFill>
                          <a:srgbClr val="000066"/>
                        </a:solidFill>
                        <a:effectLst/>
                        <a:latin typeface="Bookman Old Style"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48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lt-LT" sz="1800" b="1" i="0" u="none" strike="noStrike" cap="none" normalizeH="0" baseline="0" dirty="0" smtClean="0">
                          <a:ln>
                            <a:noFill/>
                          </a:ln>
                          <a:solidFill>
                            <a:srgbClr val="000066"/>
                          </a:solidFill>
                          <a:effectLst/>
                          <a:latin typeface="Bookman Old Style" pitchFamily="18" charset="0"/>
                        </a:rPr>
                        <a:t>Suderinti visą bendrovės veiklos sistemą su diferenciacijos arba mažų kainų strategijos pasirinkimu</a:t>
                      </a:r>
                      <a:endParaRPr kumimoji="0" lang="en-GB" sz="1800" b="1" i="0" u="none" strike="noStrike" cap="none" normalizeH="0" baseline="0" dirty="0" smtClean="0">
                        <a:ln>
                          <a:noFill/>
                        </a:ln>
                        <a:solidFill>
                          <a:srgbClr val="000066"/>
                        </a:solidFill>
                        <a:effectLst/>
                        <a:latin typeface="Bookman Old Style"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lt-LT" sz="1800" b="1" i="0" u="none" strike="noStrike" cap="none" normalizeH="0" baseline="0" dirty="0" smtClean="0">
                          <a:ln>
                            <a:noFill/>
                          </a:ln>
                          <a:solidFill>
                            <a:srgbClr val="000066"/>
                          </a:solidFill>
                          <a:effectLst/>
                          <a:latin typeface="Bookman Old Style" pitchFamily="18" charset="0"/>
                        </a:rPr>
                        <a:t>Suderinti visą bendrovės veiklos sistemą siekiant diferenciacijos ir mažų kainos strategijos</a:t>
                      </a:r>
                      <a:endParaRPr kumimoji="0" lang="en-GB" sz="1800" b="1" i="0" u="none" strike="noStrike" cap="none" normalizeH="0" baseline="0" dirty="0" smtClean="0">
                        <a:ln>
                          <a:noFill/>
                        </a:ln>
                        <a:solidFill>
                          <a:srgbClr val="000066"/>
                        </a:solidFill>
                        <a:effectLst/>
                        <a:latin typeface="Bookman Old Style"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ChangeArrowheads="1"/>
          </p:cNvSpPr>
          <p:nvPr/>
        </p:nvSpPr>
        <p:spPr bwMode="auto">
          <a:xfrm>
            <a:off x="2438400" y="3429000"/>
            <a:ext cx="4343400" cy="3048000"/>
          </a:xfrm>
          <a:prstGeom prst="triangle">
            <a:avLst>
              <a:gd name="adj" fmla="val 50000"/>
            </a:avLst>
          </a:prstGeom>
          <a:solidFill>
            <a:schemeClr val="folHlink"/>
          </a:solidFill>
          <a:ln w="9525">
            <a:solidFill>
              <a:schemeClr val="tx1"/>
            </a:solidFill>
            <a:miter lim="800000"/>
            <a:headEnd/>
            <a:tailEnd/>
          </a:ln>
        </p:spPr>
        <p:txBody>
          <a:bodyPr wrap="none" anchor="ctr"/>
          <a:lstStyle/>
          <a:p>
            <a:pPr algn="ctr"/>
            <a:endParaRPr lang="lt-LT">
              <a:solidFill>
                <a:srgbClr val="000066"/>
              </a:solidFill>
              <a:latin typeface="Constantia" pitchFamily="18" charset="0"/>
            </a:endParaRPr>
          </a:p>
        </p:txBody>
      </p:sp>
      <p:sp>
        <p:nvSpPr>
          <p:cNvPr id="13315" name="AutoShape 3"/>
          <p:cNvSpPr>
            <a:spLocks noChangeArrowheads="1"/>
          </p:cNvSpPr>
          <p:nvPr/>
        </p:nvSpPr>
        <p:spPr bwMode="auto">
          <a:xfrm rot="-10792748">
            <a:off x="2665413" y="2286002"/>
            <a:ext cx="3962400" cy="3236913"/>
          </a:xfrm>
          <a:prstGeom prst="triangle">
            <a:avLst>
              <a:gd name="adj" fmla="val 50000"/>
            </a:avLst>
          </a:prstGeom>
          <a:noFill/>
          <a:ln w="9525">
            <a:solidFill>
              <a:schemeClr val="tx1"/>
            </a:solidFill>
            <a:miter lim="800000"/>
            <a:headEnd/>
            <a:tailEnd/>
          </a:ln>
        </p:spPr>
        <p:txBody>
          <a:bodyPr wrap="none" anchor="ctr"/>
          <a:lstStyle/>
          <a:p>
            <a:endParaRPr lang="lt-LT">
              <a:latin typeface="Constantia" pitchFamily="18" charset="0"/>
            </a:endParaRPr>
          </a:p>
        </p:txBody>
      </p:sp>
      <p:sp>
        <p:nvSpPr>
          <p:cNvPr id="13316" name="Text Box 4"/>
          <p:cNvSpPr txBox="1">
            <a:spLocks noChangeArrowheads="1"/>
          </p:cNvSpPr>
          <p:nvPr/>
        </p:nvSpPr>
        <p:spPr bwMode="auto">
          <a:xfrm>
            <a:off x="3833715" y="4037014"/>
            <a:ext cx="1628972" cy="830997"/>
          </a:xfrm>
          <a:prstGeom prst="rect">
            <a:avLst/>
          </a:prstGeom>
          <a:noFill/>
          <a:ln w="9525">
            <a:noFill/>
            <a:miter lim="800000"/>
            <a:headEnd/>
            <a:tailEnd/>
          </a:ln>
        </p:spPr>
        <p:txBody>
          <a:bodyPr wrap="none">
            <a:spAutoFit/>
          </a:bodyPr>
          <a:lstStyle/>
          <a:p>
            <a:pPr algn="ctr"/>
            <a:r>
              <a:rPr lang="lt-LT" b="1" dirty="0">
                <a:solidFill>
                  <a:schemeClr val="bg1"/>
                </a:solidFill>
                <a:latin typeface="Bookman Old Style" pitchFamily="18" charset="0"/>
              </a:rPr>
              <a:t>Vertės</a:t>
            </a:r>
          </a:p>
          <a:p>
            <a:pPr algn="ctr"/>
            <a:r>
              <a:rPr lang="lt-LT" b="1" dirty="0">
                <a:solidFill>
                  <a:schemeClr val="bg1"/>
                </a:solidFill>
                <a:latin typeface="Bookman Old Style" pitchFamily="18" charset="0"/>
              </a:rPr>
              <a:t>inovacija</a:t>
            </a:r>
            <a:endParaRPr lang="en-GB" b="1" dirty="0">
              <a:solidFill>
                <a:schemeClr val="bg1"/>
              </a:solidFill>
              <a:latin typeface="Bookman Old Style" pitchFamily="18" charset="0"/>
            </a:endParaRPr>
          </a:p>
        </p:txBody>
      </p:sp>
      <p:sp>
        <p:nvSpPr>
          <p:cNvPr id="13317" name="Text Box 5"/>
          <p:cNvSpPr txBox="1">
            <a:spLocks noChangeArrowheads="1"/>
          </p:cNvSpPr>
          <p:nvPr/>
        </p:nvSpPr>
        <p:spPr bwMode="auto">
          <a:xfrm>
            <a:off x="3297239" y="5995989"/>
            <a:ext cx="3023313" cy="400110"/>
          </a:xfrm>
          <a:prstGeom prst="rect">
            <a:avLst/>
          </a:prstGeom>
          <a:noFill/>
          <a:ln w="9525">
            <a:noFill/>
            <a:miter lim="800000"/>
            <a:headEnd/>
            <a:tailEnd/>
          </a:ln>
        </p:spPr>
        <p:txBody>
          <a:bodyPr wrap="none">
            <a:spAutoFit/>
          </a:bodyPr>
          <a:lstStyle/>
          <a:p>
            <a:r>
              <a:rPr lang="lt-LT" sz="2000" dirty="0">
                <a:solidFill>
                  <a:schemeClr val="bg1"/>
                </a:solidFill>
                <a:latin typeface="Bookman Old Style" pitchFamily="18" charset="0"/>
              </a:rPr>
              <a:t>Pirkėjui teikiama vertė</a:t>
            </a:r>
            <a:endParaRPr lang="en-GB" sz="2000" dirty="0">
              <a:solidFill>
                <a:schemeClr val="bg1"/>
              </a:solidFill>
              <a:latin typeface="Bookman Old Style" pitchFamily="18" charset="0"/>
            </a:endParaRPr>
          </a:p>
        </p:txBody>
      </p:sp>
      <p:sp>
        <p:nvSpPr>
          <p:cNvPr id="13318" name="AutoShape 6"/>
          <p:cNvSpPr>
            <a:spLocks noChangeArrowheads="1"/>
          </p:cNvSpPr>
          <p:nvPr/>
        </p:nvSpPr>
        <p:spPr bwMode="auto">
          <a:xfrm>
            <a:off x="4405313" y="5486400"/>
            <a:ext cx="485775" cy="533400"/>
          </a:xfrm>
          <a:prstGeom prst="upArrow">
            <a:avLst>
              <a:gd name="adj1" fmla="val 50000"/>
              <a:gd name="adj2" fmla="val 27451"/>
            </a:avLst>
          </a:prstGeom>
          <a:solidFill>
            <a:srgbClr val="FF0000"/>
          </a:solidFill>
          <a:ln w="9525">
            <a:solidFill>
              <a:schemeClr val="tx1"/>
            </a:solidFill>
            <a:miter lim="800000"/>
            <a:headEnd/>
            <a:tailEnd/>
          </a:ln>
        </p:spPr>
        <p:txBody>
          <a:bodyPr wrap="none" anchor="ctr"/>
          <a:lstStyle/>
          <a:p>
            <a:endParaRPr lang="lt-LT">
              <a:latin typeface="Constantia" pitchFamily="18" charset="0"/>
            </a:endParaRPr>
          </a:p>
        </p:txBody>
      </p:sp>
      <p:sp>
        <p:nvSpPr>
          <p:cNvPr id="13319" name="Text Box 7"/>
          <p:cNvSpPr txBox="1">
            <a:spLocks noChangeArrowheads="1"/>
          </p:cNvSpPr>
          <p:nvPr/>
        </p:nvSpPr>
        <p:spPr bwMode="auto">
          <a:xfrm>
            <a:off x="3937001" y="2362201"/>
            <a:ext cx="1433406" cy="400110"/>
          </a:xfrm>
          <a:prstGeom prst="rect">
            <a:avLst/>
          </a:prstGeom>
          <a:noFill/>
          <a:ln w="9525">
            <a:noFill/>
            <a:miter lim="800000"/>
            <a:headEnd/>
            <a:tailEnd/>
          </a:ln>
        </p:spPr>
        <p:txBody>
          <a:bodyPr wrap="none">
            <a:spAutoFit/>
          </a:bodyPr>
          <a:lstStyle/>
          <a:p>
            <a:r>
              <a:rPr lang="lt-LT" sz="2000">
                <a:solidFill>
                  <a:srgbClr val="000066"/>
                </a:solidFill>
                <a:latin typeface="Bookman Old Style" pitchFamily="18" charset="0"/>
              </a:rPr>
              <a:t>Sąnaudos</a:t>
            </a:r>
            <a:endParaRPr lang="en-GB" sz="2000">
              <a:solidFill>
                <a:srgbClr val="000066"/>
              </a:solidFill>
              <a:latin typeface="Bookman Old Style" pitchFamily="18" charset="0"/>
            </a:endParaRPr>
          </a:p>
        </p:txBody>
      </p:sp>
      <p:sp>
        <p:nvSpPr>
          <p:cNvPr id="13320" name="AutoShape 8"/>
          <p:cNvSpPr>
            <a:spLocks noChangeArrowheads="1"/>
          </p:cNvSpPr>
          <p:nvPr/>
        </p:nvSpPr>
        <p:spPr bwMode="auto">
          <a:xfrm>
            <a:off x="4405313" y="2743200"/>
            <a:ext cx="485775" cy="533400"/>
          </a:xfrm>
          <a:prstGeom prst="downArrow">
            <a:avLst>
              <a:gd name="adj1" fmla="val 50000"/>
              <a:gd name="adj2" fmla="val 27451"/>
            </a:avLst>
          </a:prstGeom>
          <a:solidFill>
            <a:srgbClr val="FF0000"/>
          </a:solidFill>
          <a:ln w="9525">
            <a:solidFill>
              <a:schemeClr val="tx1"/>
            </a:solidFill>
            <a:miter lim="800000"/>
            <a:headEnd/>
            <a:tailEnd/>
          </a:ln>
        </p:spPr>
        <p:txBody>
          <a:bodyPr wrap="none" anchor="ctr"/>
          <a:lstStyle/>
          <a:p>
            <a:endParaRPr lang="lt-LT">
              <a:latin typeface="Constantia" pitchFamily="18" charset="0"/>
            </a:endParaRPr>
          </a:p>
        </p:txBody>
      </p:sp>
      <p:sp>
        <p:nvSpPr>
          <p:cNvPr id="11" name="Title 10"/>
          <p:cNvSpPr>
            <a:spLocks noGrp="1"/>
          </p:cNvSpPr>
          <p:nvPr>
            <p:ph type="title"/>
          </p:nvPr>
        </p:nvSpPr>
        <p:spPr>
          <a:xfrm>
            <a:off x="899592" y="332656"/>
            <a:ext cx="7272808" cy="1143000"/>
          </a:xfrm>
        </p:spPr>
        <p:txBody>
          <a:bodyPr>
            <a:noAutofit/>
          </a:bodyPr>
          <a:lstStyle/>
          <a:p>
            <a:pPr algn="ctr" eaLnBrk="1" fontAlgn="auto" hangingPunct="1">
              <a:spcAft>
                <a:spcPts val="0"/>
              </a:spcAft>
              <a:defRPr/>
            </a:pPr>
            <a:r>
              <a:rPr lang="lt-LT" sz="3200" b="1" i="1" dirty="0" smtClean="0">
                <a:solidFill>
                  <a:schemeClr val="tx1"/>
                </a:solidFill>
              </a:rPr>
              <a:t>Vertės inovacija: žydrojo vandenyno strategijos kertinis akmuo</a:t>
            </a:r>
            <a:endParaRPr lang="en-US" sz="3200" b="1" i="1" dirty="0">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28600"/>
            <a:ext cx="8229600" cy="1143000"/>
          </a:xfrm>
        </p:spPr>
        <p:txBody>
          <a:bodyPr/>
          <a:lstStyle/>
          <a:p>
            <a:pPr algn="ctr" eaLnBrk="1" hangingPunct="1"/>
            <a:r>
              <a:rPr lang="lt-LT" smtClean="0"/>
              <a:t>6 keliai naujai vertei kurti </a:t>
            </a:r>
            <a:endParaRPr lang="en-US" smtClean="0"/>
          </a:p>
        </p:txBody>
      </p:sp>
      <p:sp>
        <p:nvSpPr>
          <p:cNvPr id="11" name="Rectangle 10"/>
          <p:cNvSpPr/>
          <p:nvPr/>
        </p:nvSpPr>
        <p:spPr>
          <a:xfrm>
            <a:off x="533400" y="3276600"/>
            <a:ext cx="2362200" cy="1371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lt-LT" sz="2800" dirty="0"/>
              <a:t>Konkurencija</a:t>
            </a:r>
            <a:endParaRPr lang="en-US" sz="2800" dirty="0"/>
          </a:p>
        </p:txBody>
      </p:sp>
      <p:sp>
        <p:nvSpPr>
          <p:cNvPr id="15" name="Rectangle 14"/>
          <p:cNvSpPr/>
          <p:nvPr/>
        </p:nvSpPr>
        <p:spPr>
          <a:xfrm>
            <a:off x="2895600" y="1524000"/>
            <a:ext cx="3124200" cy="838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lt-LT" sz="2400" dirty="0">
                <a:solidFill>
                  <a:srgbClr val="000066"/>
                </a:solidFill>
                <a:effectLst>
                  <a:outerShdw blurRad="38100" dist="38100" dir="2700000" algn="tl">
                    <a:srgbClr val="C0C0C0"/>
                  </a:outerShdw>
                </a:effectLst>
                <a:latin typeface="Comic Sans MS" pitchFamily="66" charset="0"/>
              </a:rPr>
              <a:t>Alternatyvios pramonės šakos</a:t>
            </a:r>
            <a:endParaRPr lang="en-US" sz="2400" dirty="0"/>
          </a:p>
        </p:txBody>
      </p:sp>
      <p:sp>
        <p:nvSpPr>
          <p:cNvPr id="16" name="Rectangle 15"/>
          <p:cNvSpPr/>
          <p:nvPr/>
        </p:nvSpPr>
        <p:spPr>
          <a:xfrm>
            <a:off x="2895600" y="2362200"/>
            <a:ext cx="3124200" cy="838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lt-LT" sz="2400" dirty="0">
                <a:solidFill>
                  <a:srgbClr val="000066"/>
                </a:solidFill>
                <a:latin typeface="Comic Sans MS" pitchFamily="66" charset="0"/>
              </a:rPr>
              <a:t>Strateginės grupės</a:t>
            </a:r>
            <a:endParaRPr lang="en-US" sz="2400" dirty="0"/>
          </a:p>
        </p:txBody>
      </p:sp>
      <p:sp>
        <p:nvSpPr>
          <p:cNvPr id="17" name="Rectangle 16"/>
          <p:cNvSpPr/>
          <p:nvPr/>
        </p:nvSpPr>
        <p:spPr>
          <a:xfrm>
            <a:off x="2895600" y="4038600"/>
            <a:ext cx="3124200" cy="838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lt-LT" sz="2400" dirty="0">
                <a:solidFill>
                  <a:srgbClr val="000066"/>
                </a:solidFill>
                <a:effectLst>
                  <a:outerShdw blurRad="38100" dist="38100" dir="2700000" algn="tl">
                    <a:srgbClr val="C0C0C0"/>
                  </a:outerShdw>
                </a:effectLst>
                <a:latin typeface="Comic Sans MS" pitchFamily="66" charset="0"/>
              </a:rPr>
              <a:t>Papildomi produktai, paslaugos</a:t>
            </a:r>
            <a:endParaRPr lang="en-US" sz="2400" dirty="0"/>
          </a:p>
        </p:txBody>
      </p:sp>
      <p:sp>
        <p:nvSpPr>
          <p:cNvPr id="18" name="Rectangle 17"/>
          <p:cNvSpPr/>
          <p:nvPr/>
        </p:nvSpPr>
        <p:spPr>
          <a:xfrm>
            <a:off x="2895600" y="4876800"/>
            <a:ext cx="3124200" cy="838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lt-LT" sz="2400" dirty="0">
                <a:solidFill>
                  <a:srgbClr val="000066"/>
                </a:solidFill>
                <a:latin typeface="Comic Sans MS" pitchFamily="66" charset="0"/>
              </a:rPr>
              <a:t>Funkcionalumas ar emocijos</a:t>
            </a:r>
            <a:endParaRPr lang="en-US" sz="2400" dirty="0"/>
          </a:p>
        </p:txBody>
      </p:sp>
      <p:sp>
        <p:nvSpPr>
          <p:cNvPr id="19" name="Rectangle 18"/>
          <p:cNvSpPr/>
          <p:nvPr/>
        </p:nvSpPr>
        <p:spPr>
          <a:xfrm>
            <a:off x="2895600" y="3200400"/>
            <a:ext cx="3124200" cy="838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lt-LT" sz="2400" dirty="0">
                <a:solidFill>
                  <a:srgbClr val="000066"/>
                </a:solidFill>
                <a:latin typeface="Comic Sans MS" pitchFamily="66" charset="0"/>
              </a:rPr>
              <a:t>Pirkėjų grandinė</a:t>
            </a:r>
            <a:endParaRPr lang="en-US" sz="2400" dirty="0"/>
          </a:p>
        </p:txBody>
      </p:sp>
      <p:sp>
        <p:nvSpPr>
          <p:cNvPr id="20" name="Rectangle 19"/>
          <p:cNvSpPr/>
          <p:nvPr/>
        </p:nvSpPr>
        <p:spPr>
          <a:xfrm>
            <a:off x="2895600" y="5715000"/>
            <a:ext cx="3124200" cy="838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lt-LT" sz="2400" dirty="0">
                <a:solidFill>
                  <a:srgbClr val="000066"/>
                </a:solidFill>
                <a:latin typeface="Comic Sans MS" pitchFamily="66" charset="0"/>
              </a:rPr>
              <a:t>Tendencijos</a:t>
            </a:r>
            <a:endParaRPr lang="en-US" sz="2400" dirty="0"/>
          </a:p>
        </p:txBody>
      </p:sp>
      <p:sp>
        <p:nvSpPr>
          <p:cNvPr id="21" name="Right Arrow 20"/>
          <p:cNvSpPr/>
          <p:nvPr/>
        </p:nvSpPr>
        <p:spPr>
          <a:xfrm>
            <a:off x="6019800" y="2667000"/>
            <a:ext cx="2590800" cy="2743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lt-LT" sz="3200" dirty="0"/>
              <a:t>Naujos rinkos</a:t>
            </a:r>
            <a:endParaRPr lang="en-US" sz="3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996952"/>
            <a:ext cx="7772400" cy="1362075"/>
          </a:xfrm>
        </p:spPr>
        <p:txBody>
          <a:bodyPr/>
          <a:lstStyle/>
          <a:p>
            <a:r>
              <a:rPr lang="en-GB" dirty="0" smtClean="0"/>
              <a:t>3</a:t>
            </a:r>
            <a:r>
              <a:rPr lang="lt-LT" dirty="0" smtClean="0"/>
              <a:t>. </a:t>
            </a:r>
            <a:r>
              <a:rPr lang="en-GB" dirty="0" smtClean="0"/>
              <a:t>Vie</a:t>
            </a:r>
            <a:r>
              <a:rPr lang="lt-LT" dirty="0" smtClean="0"/>
              <a:t>šojo sektoriaus vaidmuo </a:t>
            </a:r>
            <a:endParaRPr lang="lt-LT"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1026" descr="Large confetti"/>
          <p:cNvSpPr>
            <a:spLocks noGrp="1" noChangeArrowheads="1"/>
          </p:cNvSpPr>
          <p:nvPr>
            <p:ph type="title"/>
          </p:nvPr>
        </p:nvSpPr>
        <p:spPr>
          <a:xfrm>
            <a:off x="1093788" y="381000"/>
            <a:ext cx="7669212" cy="762000"/>
          </a:xfrm>
          <a:ln/>
        </p:spPr>
        <p:txBody>
          <a:bodyPr/>
          <a:lstStyle/>
          <a:p>
            <a:r>
              <a:rPr lang="lt-LT" sz="3200" b="1" i="1" dirty="0" smtClean="0">
                <a:cs typeface="Times New Roman" pitchFamily="18" charset="0"/>
              </a:rPr>
              <a:t>Neįmanoma konkuruoti tik kaštais</a:t>
            </a:r>
            <a:r>
              <a:rPr lang="en-GB" sz="3200" b="1" i="1" dirty="0" smtClean="0">
                <a:cs typeface="Times New Roman" pitchFamily="18" charset="0"/>
              </a:rPr>
              <a:t>!</a:t>
            </a:r>
            <a:endParaRPr lang="it-IT" sz="3200" b="1" i="1" dirty="0">
              <a:cs typeface="Times New Roman" pitchFamily="18" charset="0"/>
            </a:endParaRPr>
          </a:p>
        </p:txBody>
      </p:sp>
      <p:sp>
        <p:nvSpPr>
          <p:cNvPr id="77827" name="Rectangle 1027"/>
          <p:cNvSpPr>
            <a:spLocks noChangeArrowheads="1"/>
          </p:cNvSpPr>
          <p:nvPr/>
        </p:nvSpPr>
        <p:spPr bwMode="auto">
          <a:xfrm>
            <a:off x="1404938" y="1400175"/>
            <a:ext cx="9144000" cy="0"/>
          </a:xfrm>
          <a:prstGeom prst="rect">
            <a:avLst/>
          </a:prstGeom>
          <a:noFill/>
          <a:ln w="9525">
            <a:noFill/>
            <a:miter lim="800000"/>
            <a:headEnd/>
            <a:tailEnd/>
          </a:ln>
          <a:effectLst/>
        </p:spPr>
        <p:txBody>
          <a:bodyPr>
            <a:spAutoFit/>
          </a:bodyPr>
          <a:lstStyle/>
          <a:p>
            <a:endParaRPr lang="lt-LT"/>
          </a:p>
        </p:txBody>
      </p:sp>
      <p:sp>
        <p:nvSpPr>
          <p:cNvPr id="77828" name="Text Box 1028"/>
          <p:cNvSpPr txBox="1">
            <a:spLocks noChangeArrowheads="1"/>
          </p:cNvSpPr>
          <p:nvPr/>
        </p:nvSpPr>
        <p:spPr bwMode="auto">
          <a:xfrm>
            <a:off x="1043608" y="2492896"/>
            <a:ext cx="7696200" cy="2485745"/>
          </a:xfrm>
          <a:prstGeom prst="rect">
            <a:avLst/>
          </a:prstGeom>
          <a:noFill/>
          <a:ln w="9525">
            <a:noFill/>
            <a:miter lim="800000"/>
            <a:headEnd/>
            <a:tailEnd/>
          </a:ln>
          <a:effectLst/>
        </p:spPr>
        <p:txBody>
          <a:bodyPr>
            <a:spAutoFit/>
          </a:bodyPr>
          <a:lstStyle/>
          <a:p>
            <a:pPr>
              <a:lnSpc>
                <a:spcPct val="110000"/>
              </a:lnSpc>
            </a:pPr>
            <a:r>
              <a:rPr lang="lt-LT" sz="3600" b="1" dirty="0" smtClean="0">
                <a:solidFill>
                  <a:schemeClr val="tx2"/>
                </a:solidFill>
                <a:cs typeface="Times New Roman" pitchFamily="18" charset="0"/>
              </a:rPr>
              <a:t>Kiekviena</a:t>
            </a:r>
            <a:r>
              <a:rPr lang="en-GB" sz="3600" b="1" dirty="0" err="1" smtClean="0">
                <a:solidFill>
                  <a:schemeClr val="tx2"/>
                </a:solidFill>
                <a:cs typeface="Times New Roman" pitchFamily="18" charset="0"/>
              </a:rPr>
              <a:t>i</a:t>
            </a:r>
            <a:r>
              <a:rPr lang="lt-LT" sz="3600" b="1" dirty="0" smtClean="0">
                <a:solidFill>
                  <a:schemeClr val="tx2"/>
                </a:solidFill>
                <a:cs typeface="Times New Roman" pitchFamily="18" charset="0"/>
              </a:rPr>
              <a:t> šali</a:t>
            </a:r>
            <a:r>
              <a:rPr lang="en-GB" sz="3600" b="1" dirty="0" err="1" smtClean="0">
                <a:solidFill>
                  <a:schemeClr val="tx2"/>
                </a:solidFill>
                <a:cs typeface="Times New Roman" pitchFamily="18" charset="0"/>
              </a:rPr>
              <a:t>ai</a:t>
            </a:r>
            <a:r>
              <a:rPr lang="lt-LT" sz="3600" b="1" dirty="0" smtClean="0">
                <a:solidFill>
                  <a:schemeClr val="tx2"/>
                </a:solidFill>
                <a:cs typeface="Times New Roman" pitchFamily="18" charset="0"/>
              </a:rPr>
              <a:t> </a:t>
            </a:r>
            <a:r>
              <a:rPr lang="en-GB" sz="3600" b="1" dirty="0" err="1" smtClean="0">
                <a:solidFill>
                  <a:schemeClr val="tx2"/>
                </a:solidFill>
                <a:cs typeface="Times New Roman" pitchFamily="18" charset="0"/>
              </a:rPr>
              <a:t>ar</a:t>
            </a:r>
            <a:r>
              <a:rPr lang="en-GB" sz="3600" b="1" dirty="0" smtClean="0">
                <a:solidFill>
                  <a:schemeClr val="tx2"/>
                </a:solidFill>
                <a:cs typeface="Times New Roman" pitchFamily="18" charset="0"/>
              </a:rPr>
              <a:t> </a:t>
            </a:r>
            <a:r>
              <a:rPr lang="lt-LT" sz="3600" b="1" dirty="0" smtClean="0">
                <a:solidFill>
                  <a:schemeClr val="tx2"/>
                </a:solidFill>
                <a:cs typeface="Times New Roman" pitchFamily="18" charset="0"/>
              </a:rPr>
              <a:t>region</a:t>
            </a:r>
            <a:r>
              <a:rPr lang="en-GB" sz="3600" b="1" dirty="0" err="1" smtClean="0">
                <a:solidFill>
                  <a:schemeClr val="tx2"/>
                </a:solidFill>
                <a:cs typeface="Times New Roman" pitchFamily="18" charset="0"/>
              </a:rPr>
              <a:t>ui</a:t>
            </a:r>
            <a:r>
              <a:rPr lang="lt-LT" sz="3600" b="1" dirty="0" smtClean="0">
                <a:solidFill>
                  <a:schemeClr val="tx2"/>
                </a:solidFill>
                <a:cs typeface="Times New Roman" pitchFamily="18" charset="0"/>
              </a:rPr>
              <a:t> (nesvarbu kas </a:t>
            </a:r>
            <a:r>
              <a:rPr lang="lt-LT" sz="3600" b="1" dirty="0" smtClean="0">
                <a:solidFill>
                  <a:schemeClr val="tx2"/>
                </a:solidFill>
                <a:cs typeface="Times New Roman" pitchFamily="18" charset="0"/>
              </a:rPr>
              <a:t>būtų </a:t>
            </a:r>
            <a:r>
              <a:rPr lang="lt-LT" sz="3600" b="1" dirty="0" smtClean="0">
                <a:solidFill>
                  <a:schemeClr val="tx2"/>
                </a:solidFill>
                <a:cs typeface="Times New Roman" pitchFamily="18" charset="0"/>
              </a:rPr>
              <a:t>gaminama) reikalingos inovacijos, kad padidinti produktyvumą ir konkurencingumą</a:t>
            </a:r>
            <a:endParaRPr lang="it-IT" sz="3600" b="1" dirty="0">
              <a:solidFill>
                <a:schemeClr val="tx2"/>
              </a:solidFill>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descr="Large confetti"/>
          <p:cNvSpPr>
            <a:spLocks noGrp="1" noChangeArrowheads="1"/>
          </p:cNvSpPr>
          <p:nvPr>
            <p:ph type="title"/>
          </p:nvPr>
        </p:nvSpPr>
        <p:spPr>
          <a:xfrm>
            <a:off x="1187624" y="548680"/>
            <a:ext cx="7669212" cy="762000"/>
          </a:xfrm>
          <a:ln/>
        </p:spPr>
        <p:txBody>
          <a:bodyPr/>
          <a:lstStyle/>
          <a:p>
            <a:r>
              <a:rPr lang="lt-LT" sz="3200" b="1" i="1" dirty="0" smtClean="0">
                <a:solidFill>
                  <a:schemeClr val="tx1"/>
                </a:solidFill>
                <a:cs typeface="Times New Roman" pitchFamily="18" charset="0"/>
              </a:rPr>
              <a:t>Think globally, act locally</a:t>
            </a:r>
            <a:endParaRPr lang="it-IT" sz="3200" b="1" i="1" dirty="0">
              <a:solidFill>
                <a:schemeClr val="tx1"/>
              </a:solidFill>
              <a:cs typeface="Times New Roman" pitchFamily="18" charset="0"/>
            </a:endParaRPr>
          </a:p>
        </p:txBody>
      </p:sp>
      <p:sp>
        <p:nvSpPr>
          <p:cNvPr id="167939" name="Rectangle 3"/>
          <p:cNvSpPr>
            <a:spLocks noChangeArrowheads="1"/>
          </p:cNvSpPr>
          <p:nvPr/>
        </p:nvSpPr>
        <p:spPr bwMode="auto">
          <a:xfrm>
            <a:off x="1404938" y="1400175"/>
            <a:ext cx="9144000" cy="0"/>
          </a:xfrm>
          <a:prstGeom prst="rect">
            <a:avLst/>
          </a:prstGeom>
          <a:noFill/>
          <a:ln w="9525">
            <a:noFill/>
            <a:miter lim="800000"/>
            <a:headEnd/>
            <a:tailEnd/>
          </a:ln>
          <a:effectLst/>
        </p:spPr>
        <p:txBody>
          <a:bodyPr>
            <a:spAutoFit/>
          </a:bodyPr>
          <a:lstStyle/>
          <a:p>
            <a:endParaRPr lang="lt-LT"/>
          </a:p>
        </p:txBody>
      </p:sp>
      <p:sp>
        <p:nvSpPr>
          <p:cNvPr id="167940" name="Text Box 4"/>
          <p:cNvSpPr txBox="1">
            <a:spLocks noChangeArrowheads="1"/>
          </p:cNvSpPr>
          <p:nvPr/>
        </p:nvSpPr>
        <p:spPr bwMode="auto">
          <a:xfrm>
            <a:off x="1066800" y="990600"/>
            <a:ext cx="7924800" cy="3274743"/>
          </a:xfrm>
          <a:prstGeom prst="rect">
            <a:avLst/>
          </a:prstGeom>
          <a:noFill/>
          <a:ln w="9525">
            <a:noFill/>
            <a:miter lim="800000"/>
            <a:headEnd/>
            <a:tailEnd/>
          </a:ln>
          <a:effectLst/>
        </p:spPr>
        <p:txBody>
          <a:bodyPr>
            <a:spAutoFit/>
          </a:bodyPr>
          <a:lstStyle/>
          <a:p>
            <a:pPr>
              <a:lnSpc>
                <a:spcPct val="110000"/>
              </a:lnSpc>
            </a:pPr>
            <a:endParaRPr lang="it-IT" sz="4000" b="1" dirty="0">
              <a:cs typeface="Times New Roman" pitchFamily="18" charset="0"/>
            </a:endParaRPr>
          </a:p>
          <a:p>
            <a:pPr>
              <a:lnSpc>
                <a:spcPct val="110000"/>
              </a:lnSpc>
            </a:pPr>
            <a:endParaRPr lang="it-IT" sz="4000" b="1" dirty="0">
              <a:cs typeface="Times New Roman" pitchFamily="18" charset="0"/>
            </a:endParaRPr>
          </a:p>
          <a:p>
            <a:pPr>
              <a:lnSpc>
                <a:spcPct val="110000"/>
              </a:lnSpc>
            </a:pPr>
            <a:r>
              <a:rPr lang="it-IT" sz="3600" b="1" dirty="0" smtClean="0">
                <a:cs typeface="Times New Roman" pitchFamily="18" charset="0"/>
              </a:rPr>
              <a:t>Inovacijos yra lokalizuotas procesas: j</a:t>
            </a:r>
            <a:r>
              <a:rPr lang="lt-LT" sz="3600" b="1" dirty="0" smtClean="0">
                <a:cs typeface="Times New Roman" pitchFamily="18" charset="0"/>
              </a:rPr>
              <a:t>į  generuoja verslo ir viešojo sektoriaus sąveika šalyje/regione</a:t>
            </a:r>
            <a:endParaRPr lang="it-IT" sz="3600"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z="4000" b="1" i="1" dirty="0" smtClean="0"/>
              <a:t>Remti negalima neremti</a:t>
            </a:r>
            <a:endParaRPr lang="lt-LT" sz="4000" b="1" i="1" dirty="0"/>
          </a:p>
        </p:txBody>
      </p:sp>
      <p:sp>
        <p:nvSpPr>
          <p:cNvPr id="3" name="Content Placeholder 2"/>
          <p:cNvSpPr>
            <a:spLocks noGrp="1"/>
          </p:cNvSpPr>
          <p:nvPr>
            <p:ph idx="1"/>
          </p:nvPr>
        </p:nvSpPr>
        <p:spPr>
          <a:xfrm>
            <a:off x="755576" y="1628800"/>
            <a:ext cx="7772400" cy="4191000"/>
          </a:xfrm>
        </p:spPr>
        <p:txBody>
          <a:bodyPr/>
          <a:lstStyle/>
          <a:p>
            <a:r>
              <a:rPr lang="lt-LT" dirty="0" smtClean="0"/>
              <a:t> </a:t>
            </a:r>
            <a:r>
              <a:rPr lang="lt-LT" dirty="0" smtClean="0"/>
              <a:t>Sutartis </a:t>
            </a:r>
            <a:r>
              <a:rPr lang="lt-LT" dirty="0" smtClean="0"/>
              <a:t>dėl Europos Sąjungos veikimo 107 straipsnio </a:t>
            </a:r>
            <a:r>
              <a:rPr lang="en-GB" dirty="0" smtClean="0"/>
              <a:t>(</a:t>
            </a:r>
            <a:r>
              <a:rPr lang="fr-FR" dirty="0" smtClean="0"/>
              <a:t>EB </a:t>
            </a:r>
            <a:r>
              <a:rPr lang="fr-FR" dirty="0" err="1" smtClean="0"/>
              <a:t>sutarties</a:t>
            </a:r>
            <a:r>
              <a:rPr lang="fr-FR" dirty="0" smtClean="0"/>
              <a:t> ex 87 </a:t>
            </a:r>
            <a:r>
              <a:rPr lang="fr-FR" dirty="0" err="1" smtClean="0"/>
              <a:t>straipsnis</a:t>
            </a:r>
            <a:r>
              <a:rPr lang="fr-FR" dirty="0" smtClean="0"/>
              <a:t>)</a:t>
            </a:r>
            <a:r>
              <a:rPr lang="lt-LT" dirty="0" smtClean="0"/>
              <a:t> 1 dalis</a:t>
            </a:r>
            <a:r>
              <a:rPr lang="en-GB" dirty="0" smtClean="0"/>
              <a:t>: </a:t>
            </a:r>
            <a:endParaRPr lang="lt-LT" dirty="0" smtClean="0"/>
          </a:p>
          <a:p>
            <a:pPr lvl="1"/>
            <a:r>
              <a:rPr lang="lt-LT" dirty="0" smtClean="0">
                <a:sym typeface="Wingdings" pitchFamily="2" charset="2"/>
              </a:rPr>
              <a:t> </a:t>
            </a:r>
            <a:r>
              <a:rPr lang="en-GB" dirty="0" smtClean="0"/>
              <a:t>“</a:t>
            </a:r>
            <a:r>
              <a:rPr lang="en-GB" dirty="0" err="1" smtClean="0"/>
              <a:t>valstyb</a:t>
            </a:r>
            <a:r>
              <a:rPr lang="lt-LT" dirty="0" smtClean="0"/>
              <a:t>ė negali duoti verslui nė cento” </a:t>
            </a:r>
            <a:r>
              <a:rPr lang="lt-LT" dirty="0" smtClean="0">
                <a:sym typeface="Wingdings" pitchFamily="2" charset="2"/>
              </a:rPr>
              <a:t></a:t>
            </a:r>
            <a:endParaRPr lang="lt-LT" dirty="0" smtClean="0"/>
          </a:p>
          <a:p>
            <a:r>
              <a:rPr lang="lt-LT" dirty="0" smtClean="0"/>
              <a:t>Bendrosios ir individualios išimtys – valstybės pagalbos režimas:</a:t>
            </a:r>
          </a:p>
          <a:p>
            <a:pPr lvl="1"/>
            <a:r>
              <a:rPr lang="lt-LT" dirty="0" smtClean="0"/>
              <a:t>MTEP</a:t>
            </a:r>
          </a:p>
          <a:p>
            <a:pPr lvl="1"/>
            <a:r>
              <a:rPr lang="lt-LT" dirty="0" smtClean="0"/>
              <a:t>Regioninės plėtra</a:t>
            </a:r>
          </a:p>
          <a:p>
            <a:pPr lvl="1"/>
            <a:r>
              <a:rPr lang="lt-LT" dirty="0" smtClean="0"/>
              <a:t>Žmogiškieji resursai </a:t>
            </a:r>
          </a:p>
          <a:p>
            <a:pPr lvl="1"/>
            <a:r>
              <a:rPr lang="lt-LT" dirty="0" smtClean="0"/>
              <a:t>...</a:t>
            </a:r>
            <a:endParaRPr lang="lt-LT"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98438" y="531813"/>
            <a:ext cx="8945562" cy="0"/>
          </a:xfrm>
          <a:prstGeom prst="rect">
            <a:avLst/>
          </a:prstGeom>
          <a:noFill/>
          <a:ln w="9525">
            <a:noFill/>
            <a:miter lim="800000"/>
            <a:headEnd/>
            <a:tailEnd/>
          </a:ln>
        </p:spPr>
        <p:txBody>
          <a:bodyPr>
            <a:spAutoFit/>
          </a:bodyPr>
          <a:lstStyle/>
          <a:p>
            <a:endParaRPr lang="lt-LT"/>
          </a:p>
        </p:txBody>
      </p:sp>
      <p:grpSp>
        <p:nvGrpSpPr>
          <p:cNvPr id="2" name="Group 3"/>
          <p:cNvGrpSpPr>
            <a:grpSpLocks/>
          </p:cNvGrpSpPr>
          <p:nvPr/>
        </p:nvGrpSpPr>
        <p:grpSpPr bwMode="auto">
          <a:xfrm>
            <a:off x="198438" y="304800"/>
            <a:ext cx="8751887" cy="6553200"/>
            <a:chOff x="125" y="192"/>
            <a:chExt cx="5513" cy="4128"/>
          </a:xfrm>
        </p:grpSpPr>
        <p:sp>
          <p:nvSpPr>
            <p:cNvPr id="4208" name="Rectangle 4"/>
            <p:cNvSpPr>
              <a:spLocks noChangeArrowheads="1"/>
            </p:cNvSpPr>
            <p:nvPr/>
          </p:nvSpPr>
          <p:spPr bwMode="auto">
            <a:xfrm>
              <a:off x="125" y="192"/>
              <a:ext cx="5513" cy="4128"/>
            </a:xfrm>
            <a:prstGeom prst="rect">
              <a:avLst/>
            </a:prstGeom>
            <a:solidFill>
              <a:srgbClr val="00FFFF"/>
            </a:solidFill>
            <a:ln w="9525">
              <a:noFill/>
              <a:miter lim="800000"/>
              <a:headEnd/>
              <a:tailEnd/>
            </a:ln>
          </p:spPr>
          <p:txBody>
            <a:bodyPr/>
            <a:lstStyle/>
            <a:p>
              <a:pPr algn="ctr"/>
              <a:endParaRPr lang="en-GB" sz="1200">
                <a:latin typeface="Times New Roman" pitchFamily="18" charset="0"/>
              </a:endParaRPr>
            </a:p>
          </p:txBody>
        </p:sp>
        <p:sp>
          <p:nvSpPr>
            <p:cNvPr id="4209" name="Line 5"/>
            <p:cNvSpPr>
              <a:spLocks noChangeShapeType="1"/>
            </p:cNvSpPr>
            <p:nvPr/>
          </p:nvSpPr>
          <p:spPr bwMode="auto">
            <a:xfrm>
              <a:off x="225" y="4210"/>
              <a:ext cx="5269" cy="1"/>
            </a:xfrm>
            <a:prstGeom prst="line">
              <a:avLst/>
            </a:prstGeom>
            <a:noFill/>
            <a:ln w="77788">
              <a:solidFill>
                <a:srgbClr val="E7B643"/>
              </a:solidFill>
              <a:round/>
              <a:headEnd/>
              <a:tailEnd/>
            </a:ln>
          </p:spPr>
          <p:txBody>
            <a:bodyPr/>
            <a:lstStyle/>
            <a:p>
              <a:endParaRPr lang="lt-LT"/>
            </a:p>
          </p:txBody>
        </p:sp>
        <p:sp>
          <p:nvSpPr>
            <p:cNvPr id="4210" name="Freeform 6"/>
            <p:cNvSpPr>
              <a:spLocks/>
            </p:cNvSpPr>
            <p:nvPr/>
          </p:nvSpPr>
          <p:spPr bwMode="auto">
            <a:xfrm>
              <a:off x="5494" y="298"/>
              <a:ext cx="1" cy="3912"/>
            </a:xfrm>
            <a:custGeom>
              <a:avLst/>
              <a:gdLst>
                <a:gd name="T0" fmla="*/ 0 w 1"/>
                <a:gd name="T1" fmla="*/ 0 h 7237"/>
                <a:gd name="T2" fmla="*/ 0 w 1"/>
                <a:gd name="T3" fmla="*/ 607 h 7237"/>
                <a:gd name="T4" fmla="*/ 0 w 1"/>
                <a:gd name="T5" fmla="*/ 618 h 7237"/>
                <a:gd name="T6" fmla="*/ 0 60000 65536"/>
                <a:gd name="T7" fmla="*/ 0 60000 65536"/>
                <a:gd name="T8" fmla="*/ 0 60000 65536"/>
                <a:gd name="T9" fmla="*/ 0 w 1"/>
                <a:gd name="T10" fmla="*/ 0 h 7237"/>
                <a:gd name="T11" fmla="*/ 1 w 1"/>
                <a:gd name="T12" fmla="*/ 7237 h 7237"/>
              </a:gdLst>
              <a:ahLst/>
              <a:cxnLst>
                <a:cxn ang="T6">
                  <a:pos x="T0" y="T1"/>
                </a:cxn>
                <a:cxn ang="T7">
                  <a:pos x="T2" y="T3"/>
                </a:cxn>
                <a:cxn ang="T8">
                  <a:pos x="T4" y="T5"/>
                </a:cxn>
              </a:cxnLst>
              <a:rect l="T9" t="T10" r="T11" b="T12"/>
              <a:pathLst>
                <a:path w="1" h="7237">
                  <a:moveTo>
                    <a:pt x="0" y="0"/>
                  </a:moveTo>
                  <a:lnTo>
                    <a:pt x="0" y="7106"/>
                  </a:lnTo>
                  <a:lnTo>
                    <a:pt x="0" y="7237"/>
                  </a:lnTo>
                </a:path>
              </a:pathLst>
            </a:custGeom>
            <a:noFill/>
            <a:ln w="77788">
              <a:solidFill>
                <a:srgbClr val="E7B643"/>
              </a:solidFill>
              <a:prstDash val="solid"/>
              <a:round/>
              <a:headEnd/>
              <a:tailEnd/>
            </a:ln>
          </p:spPr>
          <p:txBody>
            <a:bodyPr/>
            <a:lstStyle/>
            <a:p>
              <a:endParaRPr lang="lt-LT"/>
            </a:p>
          </p:txBody>
        </p:sp>
        <p:sp>
          <p:nvSpPr>
            <p:cNvPr id="4211" name="Freeform 7"/>
            <p:cNvSpPr>
              <a:spLocks/>
            </p:cNvSpPr>
            <p:nvPr/>
          </p:nvSpPr>
          <p:spPr bwMode="auto">
            <a:xfrm>
              <a:off x="221" y="298"/>
              <a:ext cx="1" cy="3912"/>
            </a:xfrm>
            <a:custGeom>
              <a:avLst/>
              <a:gdLst>
                <a:gd name="T0" fmla="*/ 0 w 1"/>
                <a:gd name="T1" fmla="*/ 0 h 7237"/>
                <a:gd name="T2" fmla="*/ 0 w 1"/>
                <a:gd name="T3" fmla="*/ 607 h 7237"/>
                <a:gd name="T4" fmla="*/ 0 w 1"/>
                <a:gd name="T5" fmla="*/ 618 h 7237"/>
                <a:gd name="T6" fmla="*/ 0 60000 65536"/>
                <a:gd name="T7" fmla="*/ 0 60000 65536"/>
                <a:gd name="T8" fmla="*/ 0 60000 65536"/>
                <a:gd name="T9" fmla="*/ 0 w 1"/>
                <a:gd name="T10" fmla="*/ 0 h 7237"/>
                <a:gd name="T11" fmla="*/ 1 w 1"/>
                <a:gd name="T12" fmla="*/ 7237 h 7237"/>
              </a:gdLst>
              <a:ahLst/>
              <a:cxnLst>
                <a:cxn ang="T6">
                  <a:pos x="T0" y="T1"/>
                </a:cxn>
                <a:cxn ang="T7">
                  <a:pos x="T2" y="T3"/>
                </a:cxn>
                <a:cxn ang="T8">
                  <a:pos x="T4" y="T5"/>
                </a:cxn>
              </a:cxnLst>
              <a:rect l="T9" t="T10" r="T11" b="T12"/>
              <a:pathLst>
                <a:path w="1" h="7237">
                  <a:moveTo>
                    <a:pt x="0" y="0"/>
                  </a:moveTo>
                  <a:lnTo>
                    <a:pt x="0" y="7106"/>
                  </a:lnTo>
                  <a:lnTo>
                    <a:pt x="0" y="7237"/>
                  </a:lnTo>
                </a:path>
              </a:pathLst>
            </a:custGeom>
            <a:noFill/>
            <a:ln w="77788">
              <a:solidFill>
                <a:srgbClr val="E7B643"/>
              </a:solidFill>
              <a:prstDash val="solid"/>
              <a:round/>
              <a:headEnd/>
              <a:tailEnd/>
            </a:ln>
          </p:spPr>
          <p:txBody>
            <a:bodyPr/>
            <a:lstStyle/>
            <a:p>
              <a:endParaRPr lang="lt-LT"/>
            </a:p>
          </p:txBody>
        </p:sp>
        <p:sp>
          <p:nvSpPr>
            <p:cNvPr id="4212" name="Line 8"/>
            <p:cNvSpPr>
              <a:spLocks noChangeShapeType="1"/>
            </p:cNvSpPr>
            <p:nvPr/>
          </p:nvSpPr>
          <p:spPr bwMode="auto">
            <a:xfrm>
              <a:off x="221" y="298"/>
              <a:ext cx="5273" cy="1"/>
            </a:xfrm>
            <a:prstGeom prst="line">
              <a:avLst/>
            </a:prstGeom>
            <a:noFill/>
            <a:ln w="77788">
              <a:solidFill>
                <a:srgbClr val="E7B643"/>
              </a:solidFill>
              <a:round/>
              <a:headEnd/>
              <a:tailEnd/>
            </a:ln>
          </p:spPr>
          <p:txBody>
            <a:bodyPr/>
            <a:lstStyle/>
            <a:p>
              <a:endParaRPr lang="lt-LT"/>
            </a:p>
          </p:txBody>
        </p:sp>
      </p:grpSp>
      <p:sp>
        <p:nvSpPr>
          <p:cNvPr id="25609" name="Freeform 9"/>
          <p:cNvSpPr>
            <a:spLocks/>
          </p:cNvSpPr>
          <p:nvPr/>
        </p:nvSpPr>
        <p:spPr bwMode="auto">
          <a:xfrm>
            <a:off x="1752600" y="1757363"/>
            <a:ext cx="6856413" cy="2881312"/>
          </a:xfrm>
          <a:custGeom>
            <a:avLst/>
            <a:gdLst>
              <a:gd name="T0" fmla="*/ 2147483647 w 8636"/>
              <a:gd name="T1" fmla="*/ 2147483647 h 3630"/>
              <a:gd name="T2" fmla="*/ 2147483647 w 8636"/>
              <a:gd name="T3" fmla="*/ 2147483647 h 3630"/>
              <a:gd name="T4" fmla="*/ 2147483647 w 8636"/>
              <a:gd name="T5" fmla="*/ 2147483647 h 3630"/>
              <a:gd name="T6" fmla="*/ 2147483647 w 8636"/>
              <a:gd name="T7" fmla="*/ 2147483647 h 3630"/>
              <a:gd name="T8" fmla="*/ 2147483647 w 8636"/>
              <a:gd name="T9" fmla="*/ 2147483647 h 3630"/>
              <a:gd name="T10" fmla="*/ 2147483647 w 8636"/>
              <a:gd name="T11" fmla="*/ 2147483647 h 3630"/>
              <a:gd name="T12" fmla="*/ 2147483647 w 8636"/>
              <a:gd name="T13" fmla="*/ 2147483647 h 3630"/>
              <a:gd name="T14" fmla="*/ 2147483647 w 8636"/>
              <a:gd name="T15" fmla="*/ 2147483647 h 3630"/>
              <a:gd name="T16" fmla="*/ 2147483647 w 8636"/>
              <a:gd name="T17" fmla="*/ 2147483647 h 3630"/>
              <a:gd name="T18" fmla="*/ 2147483647 w 8636"/>
              <a:gd name="T19" fmla="*/ 2147483647 h 3630"/>
              <a:gd name="T20" fmla="*/ 2147483647 w 8636"/>
              <a:gd name="T21" fmla="*/ 2147483647 h 3630"/>
              <a:gd name="T22" fmla="*/ 2147483647 w 8636"/>
              <a:gd name="T23" fmla="*/ 2147483647 h 3630"/>
              <a:gd name="T24" fmla="*/ 2147483647 w 8636"/>
              <a:gd name="T25" fmla="*/ 2147483647 h 3630"/>
              <a:gd name="T26" fmla="*/ 2147483647 w 8636"/>
              <a:gd name="T27" fmla="*/ 2147483647 h 3630"/>
              <a:gd name="T28" fmla="*/ 2147483647 w 8636"/>
              <a:gd name="T29" fmla="*/ 2147483647 h 3630"/>
              <a:gd name="T30" fmla="*/ 2147483647 w 8636"/>
              <a:gd name="T31" fmla="*/ 2147483647 h 3630"/>
              <a:gd name="T32" fmla="*/ 2147483647 w 8636"/>
              <a:gd name="T33" fmla="*/ 2147483647 h 3630"/>
              <a:gd name="T34" fmla="*/ 2147483647 w 8636"/>
              <a:gd name="T35" fmla="*/ 2147483647 h 3630"/>
              <a:gd name="T36" fmla="*/ 2147483647 w 8636"/>
              <a:gd name="T37" fmla="*/ 2147483647 h 3630"/>
              <a:gd name="T38" fmla="*/ 2147483647 w 8636"/>
              <a:gd name="T39" fmla="*/ 2147483647 h 3630"/>
              <a:gd name="T40" fmla="*/ 2147483647 w 8636"/>
              <a:gd name="T41" fmla="*/ 2147483647 h 3630"/>
              <a:gd name="T42" fmla="*/ 2147483647 w 8636"/>
              <a:gd name="T43" fmla="*/ 2147483647 h 3630"/>
              <a:gd name="T44" fmla="*/ 2147483647 w 8636"/>
              <a:gd name="T45" fmla="*/ 2147483647 h 3630"/>
              <a:gd name="T46" fmla="*/ 2147483647 w 8636"/>
              <a:gd name="T47" fmla="*/ 2147483647 h 3630"/>
              <a:gd name="T48" fmla="*/ 2147483647 w 8636"/>
              <a:gd name="T49" fmla="*/ 2147483647 h 3630"/>
              <a:gd name="T50" fmla="*/ 2147483647 w 8636"/>
              <a:gd name="T51" fmla="*/ 2147483647 h 3630"/>
              <a:gd name="T52" fmla="*/ 2147483647 w 8636"/>
              <a:gd name="T53" fmla="*/ 2147483647 h 3630"/>
              <a:gd name="T54" fmla="*/ 2147483647 w 8636"/>
              <a:gd name="T55" fmla="*/ 2147483647 h 3630"/>
              <a:gd name="T56" fmla="*/ 2147483647 w 8636"/>
              <a:gd name="T57" fmla="*/ 2147483647 h 3630"/>
              <a:gd name="T58" fmla="*/ 2147483647 w 8636"/>
              <a:gd name="T59" fmla="*/ 2147483647 h 3630"/>
              <a:gd name="T60" fmla="*/ 2147483647 w 8636"/>
              <a:gd name="T61" fmla="*/ 2147483647 h 3630"/>
              <a:gd name="T62" fmla="*/ 2147483647 w 8636"/>
              <a:gd name="T63" fmla="*/ 2147483647 h 3630"/>
              <a:gd name="T64" fmla="*/ 2147483647 w 8636"/>
              <a:gd name="T65" fmla="*/ 2147483647 h 3630"/>
              <a:gd name="T66" fmla="*/ 2147483647 w 8636"/>
              <a:gd name="T67" fmla="*/ 2147483647 h 3630"/>
              <a:gd name="T68" fmla="*/ 2147483647 w 8636"/>
              <a:gd name="T69" fmla="*/ 2147483647 h 3630"/>
              <a:gd name="T70" fmla="*/ 2147483647 w 8636"/>
              <a:gd name="T71" fmla="*/ 2147483647 h 3630"/>
              <a:gd name="T72" fmla="*/ 2147483647 w 8636"/>
              <a:gd name="T73" fmla="*/ 2147483647 h 3630"/>
              <a:gd name="T74" fmla="*/ 2147483647 w 8636"/>
              <a:gd name="T75" fmla="*/ 2147483647 h 3630"/>
              <a:gd name="T76" fmla="*/ 2147483647 w 8636"/>
              <a:gd name="T77" fmla="*/ 2147483647 h 3630"/>
              <a:gd name="T78" fmla="*/ 2147483647 w 8636"/>
              <a:gd name="T79" fmla="*/ 2147483647 h 3630"/>
              <a:gd name="T80" fmla="*/ 2147483647 w 8636"/>
              <a:gd name="T81" fmla="*/ 2147483647 h 3630"/>
              <a:gd name="T82" fmla="*/ 2147483647 w 8636"/>
              <a:gd name="T83" fmla="*/ 2147483647 h 3630"/>
              <a:gd name="T84" fmla="*/ 2147483647 w 8636"/>
              <a:gd name="T85" fmla="*/ 2147483647 h 3630"/>
              <a:gd name="T86" fmla="*/ 2147483647 w 8636"/>
              <a:gd name="T87" fmla="*/ 2147483647 h 3630"/>
              <a:gd name="T88" fmla="*/ 2147483647 w 8636"/>
              <a:gd name="T89" fmla="*/ 2147483647 h 3630"/>
              <a:gd name="T90" fmla="*/ 2147483647 w 8636"/>
              <a:gd name="T91" fmla="*/ 2147483647 h 3630"/>
              <a:gd name="T92" fmla="*/ 2147483647 w 8636"/>
              <a:gd name="T93" fmla="*/ 2147483647 h 3630"/>
              <a:gd name="T94" fmla="*/ 2147483647 w 8636"/>
              <a:gd name="T95" fmla="*/ 2147483647 h 3630"/>
              <a:gd name="T96" fmla="*/ 2147483647 w 8636"/>
              <a:gd name="T97" fmla="*/ 2147483647 h 3630"/>
              <a:gd name="T98" fmla="*/ 2147483647 w 8636"/>
              <a:gd name="T99" fmla="*/ 2147483647 h 3630"/>
              <a:gd name="T100" fmla="*/ 2147483647 w 8636"/>
              <a:gd name="T101" fmla="*/ 2147483647 h 3630"/>
              <a:gd name="T102" fmla="*/ 2147483647 w 8636"/>
              <a:gd name="T103" fmla="*/ 2147483647 h 3630"/>
              <a:gd name="T104" fmla="*/ 2147483647 w 8636"/>
              <a:gd name="T105" fmla="*/ 2147483647 h 3630"/>
              <a:gd name="T106" fmla="*/ 2147483647 w 8636"/>
              <a:gd name="T107" fmla="*/ 2147483647 h 3630"/>
              <a:gd name="T108" fmla="*/ 2147483647 w 8636"/>
              <a:gd name="T109" fmla="*/ 2147483647 h 3630"/>
              <a:gd name="T110" fmla="*/ 2147483647 w 8636"/>
              <a:gd name="T111" fmla="*/ 2147483647 h 3630"/>
              <a:gd name="T112" fmla="*/ 2147483647 w 8636"/>
              <a:gd name="T113" fmla="*/ 2147483647 h 3630"/>
              <a:gd name="T114" fmla="*/ 2147483647 w 8636"/>
              <a:gd name="T115" fmla="*/ 2147483647 h 3630"/>
              <a:gd name="T116" fmla="*/ 2147483647 w 8636"/>
              <a:gd name="T117" fmla="*/ 2147483647 h 3630"/>
              <a:gd name="T118" fmla="*/ 2147483647 w 8636"/>
              <a:gd name="T119" fmla="*/ 2147483647 h 363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8636"/>
              <a:gd name="T181" fmla="*/ 0 h 3630"/>
              <a:gd name="T182" fmla="*/ 8636 w 8636"/>
              <a:gd name="T183" fmla="*/ 3630 h 363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8636" h="3630">
                <a:moveTo>
                  <a:pt x="0" y="0"/>
                </a:moveTo>
                <a:lnTo>
                  <a:pt x="40" y="111"/>
                </a:lnTo>
                <a:lnTo>
                  <a:pt x="82" y="216"/>
                </a:lnTo>
                <a:lnTo>
                  <a:pt x="124" y="319"/>
                </a:lnTo>
                <a:lnTo>
                  <a:pt x="168" y="418"/>
                </a:lnTo>
                <a:lnTo>
                  <a:pt x="212" y="512"/>
                </a:lnTo>
                <a:lnTo>
                  <a:pt x="257" y="605"/>
                </a:lnTo>
                <a:lnTo>
                  <a:pt x="303" y="693"/>
                </a:lnTo>
                <a:lnTo>
                  <a:pt x="350" y="777"/>
                </a:lnTo>
                <a:lnTo>
                  <a:pt x="398" y="860"/>
                </a:lnTo>
                <a:lnTo>
                  <a:pt x="447" y="939"/>
                </a:lnTo>
                <a:lnTo>
                  <a:pt x="496" y="1014"/>
                </a:lnTo>
                <a:lnTo>
                  <a:pt x="545" y="1088"/>
                </a:lnTo>
                <a:lnTo>
                  <a:pt x="597" y="1158"/>
                </a:lnTo>
                <a:lnTo>
                  <a:pt x="648" y="1227"/>
                </a:lnTo>
                <a:lnTo>
                  <a:pt x="701" y="1293"/>
                </a:lnTo>
                <a:lnTo>
                  <a:pt x="753" y="1356"/>
                </a:lnTo>
                <a:lnTo>
                  <a:pt x="808" y="1420"/>
                </a:lnTo>
                <a:lnTo>
                  <a:pt x="862" y="1479"/>
                </a:lnTo>
                <a:lnTo>
                  <a:pt x="918" y="1539"/>
                </a:lnTo>
                <a:lnTo>
                  <a:pt x="974" y="1597"/>
                </a:lnTo>
                <a:lnTo>
                  <a:pt x="1030" y="1653"/>
                </a:lnTo>
                <a:lnTo>
                  <a:pt x="1088" y="1707"/>
                </a:lnTo>
                <a:lnTo>
                  <a:pt x="1146" y="1760"/>
                </a:lnTo>
                <a:lnTo>
                  <a:pt x="1204" y="1814"/>
                </a:lnTo>
                <a:lnTo>
                  <a:pt x="1276" y="1876"/>
                </a:lnTo>
                <a:lnTo>
                  <a:pt x="1346" y="1937"/>
                </a:lnTo>
                <a:lnTo>
                  <a:pt x="1419" y="1997"/>
                </a:lnTo>
                <a:lnTo>
                  <a:pt x="1493" y="2057"/>
                </a:lnTo>
                <a:lnTo>
                  <a:pt x="1567" y="2114"/>
                </a:lnTo>
                <a:lnTo>
                  <a:pt x="1642" y="2171"/>
                </a:lnTo>
                <a:lnTo>
                  <a:pt x="1717" y="2227"/>
                </a:lnTo>
                <a:lnTo>
                  <a:pt x="1795" y="2281"/>
                </a:lnTo>
                <a:lnTo>
                  <a:pt x="1873" y="2336"/>
                </a:lnTo>
                <a:lnTo>
                  <a:pt x="1952" y="2388"/>
                </a:lnTo>
                <a:lnTo>
                  <a:pt x="2033" y="2439"/>
                </a:lnTo>
                <a:lnTo>
                  <a:pt x="2114" y="2490"/>
                </a:lnTo>
                <a:lnTo>
                  <a:pt x="2196" y="2537"/>
                </a:lnTo>
                <a:lnTo>
                  <a:pt x="2280" y="2586"/>
                </a:lnTo>
                <a:lnTo>
                  <a:pt x="2364" y="2632"/>
                </a:lnTo>
                <a:lnTo>
                  <a:pt x="2450" y="2678"/>
                </a:lnTo>
                <a:lnTo>
                  <a:pt x="2538" y="2723"/>
                </a:lnTo>
                <a:lnTo>
                  <a:pt x="2625" y="2765"/>
                </a:lnTo>
                <a:lnTo>
                  <a:pt x="2717" y="2808"/>
                </a:lnTo>
                <a:lnTo>
                  <a:pt x="2806" y="2848"/>
                </a:lnTo>
                <a:lnTo>
                  <a:pt x="2899" y="2888"/>
                </a:lnTo>
                <a:lnTo>
                  <a:pt x="2992" y="2927"/>
                </a:lnTo>
                <a:lnTo>
                  <a:pt x="3086" y="2964"/>
                </a:lnTo>
                <a:lnTo>
                  <a:pt x="3183" y="2999"/>
                </a:lnTo>
                <a:lnTo>
                  <a:pt x="3281" y="3034"/>
                </a:lnTo>
                <a:lnTo>
                  <a:pt x="3381" y="3067"/>
                </a:lnTo>
                <a:lnTo>
                  <a:pt x="3481" y="3099"/>
                </a:lnTo>
                <a:lnTo>
                  <a:pt x="3583" y="3129"/>
                </a:lnTo>
                <a:lnTo>
                  <a:pt x="3686" y="3158"/>
                </a:lnTo>
                <a:lnTo>
                  <a:pt x="3791" y="3187"/>
                </a:lnTo>
                <a:lnTo>
                  <a:pt x="3819" y="3194"/>
                </a:lnTo>
                <a:lnTo>
                  <a:pt x="3845" y="3201"/>
                </a:lnTo>
                <a:lnTo>
                  <a:pt x="3874" y="3208"/>
                </a:lnTo>
                <a:lnTo>
                  <a:pt x="3902" y="3215"/>
                </a:lnTo>
                <a:lnTo>
                  <a:pt x="3930" y="3222"/>
                </a:lnTo>
                <a:lnTo>
                  <a:pt x="3958" y="3229"/>
                </a:lnTo>
                <a:lnTo>
                  <a:pt x="3987" y="3234"/>
                </a:lnTo>
                <a:lnTo>
                  <a:pt x="4016" y="3241"/>
                </a:lnTo>
                <a:lnTo>
                  <a:pt x="4044" y="3248"/>
                </a:lnTo>
                <a:lnTo>
                  <a:pt x="4072" y="3253"/>
                </a:lnTo>
                <a:lnTo>
                  <a:pt x="4100" y="3260"/>
                </a:lnTo>
                <a:lnTo>
                  <a:pt x="4129" y="3266"/>
                </a:lnTo>
                <a:lnTo>
                  <a:pt x="4158" y="3273"/>
                </a:lnTo>
                <a:lnTo>
                  <a:pt x="4186" y="3278"/>
                </a:lnTo>
                <a:lnTo>
                  <a:pt x="4214" y="3285"/>
                </a:lnTo>
                <a:lnTo>
                  <a:pt x="4243" y="3290"/>
                </a:lnTo>
                <a:lnTo>
                  <a:pt x="4271" y="3295"/>
                </a:lnTo>
                <a:lnTo>
                  <a:pt x="4299" y="3301"/>
                </a:lnTo>
                <a:lnTo>
                  <a:pt x="4329" y="3308"/>
                </a:lnTo>
                <a:lnTo>
                  <a:pt x="4357" y="3313"/>
                </a:lnTo>
                <a:lnTo>
                  <a:pt x="4385" y="3318"/>
                </a:lnTo>
                <a:lnTo>
                  <a:pt x="4415" y="3323"/>
                </a:lnTo>
                <a:lnTo>
                  <a:pt x="4443" y="3329"/>
                </a:lnTo>
                <a:lnTo>
                  <a:pt x="4471" y="3334"/>
                </a:lnTo>
                <a:lnTo>
                  <a:pt x="4501" y="3339"/>
                </a:lnTo>
                <a:lnTo>
                  <a:pt x="4529" y="3344"/>
                </a:lnTo>
                <a:lnTo>
                  <a:pt x="4557" y="3348"/>
                </a:lnTo>
                <a:lnTo>
                  <a:pt x="4585" y="3353"/>
                </a:lnTo>
                <a:lnTo>
                  <a:pt x="4615" y="3359"/>
                </a:lnTo>
                <a:lnTo>
                  <a:pt x="4643" y="3364"/>
                </a:lnTo>
                <a:lnTo>
                  <a:pt x="4671" y="3367"/>
                </a:lnTo>
                <a:lnTo>
                  <a:pt x="4699" y="3373"/>
                </a:lnTo>
                <a:lnTo>
                  <a:pt x="4727" y="3376"/>
                </a:lnTo>
                <a:lnTo>
                  <a:pt x="4852" y="3395"/>
                </a:lnTo>
                <a:lnTo>
                  <a:pt x="4974" y="3413"/>
                </a:lnTo>
                <a:lnTo>
                  <a:pt x="5095" y="3430"/>
                </a:lnTo>
                <a:lnTo>
                  <a:pt x="5214" y="3444"/>
                </a:lnTo>
                <a:lnTo>
                  <a:pt x="5334" y="3459"/>
                </a:lnTo>
                <a:lnTo>
                  <a:pt x="5451" y="3471"/>
                </a:lnTo>
                <a:lnTo>
                  <a:pt x="5567" y="3483"/>
                </a:lnTo>
                <a:lnTo>
                  <a:pt x="5683" y="3494"/>
                </a:lnTo>
                <a:lnTo>
                  <a:pt x="5798" y="3504"/>
                </a:lnTo>
                <a:lnTo>
                  <a:pt x="5912" y="3513"/>
                </a:lnTo>
                <a:lnTo>
                  <a:pt x="6026" y="3520"/>
                </a:lnTo>
                <a:lnTo>
                  <a:pt x="6140" y="3527"/>
                </a:lnTo>
                <a:lnTo>
                  <a:pt x="6254" y="3534"/>
                </a:lnTo>
                <a:lnTo>
                  <a:pt x="6366" y="3541"/>
                </a:lnTo>
                <a:lnTo>
                  <a:pt x="6480" y="3546"/>
                </a:lnTo>
                <a:lnTo>
                  <a:pt x="6594" y="3552"/>
                </a:lnTo>
                <a:lnTo>
                  <a:pt x="6706" y="3555"/>
                </a:lnTo>
                <a:lnTo>
                  <a:pt x="6820" y="3560"/>
                </a:lnTo>
                <a:lnTo>
                  <a:pt x="6934" y="3564"/>
                </a:lnTo>
                <a:lnTo>
                  <a:pt x="7050" y="3567"/>
                </a:lnTo>
                <a:lnTo>
                  <a:pt x="7164" y="3571"/>
                </a:lnTo>
                <a:lnTo>
                  <a:pt x="7279" y="3574"/>
                </a:lnTo>
                <a:lnTo>
                  <a:pt x="7397" y="3578"/>
                </a:lnTo>
                <a:lnTo>
                  <a:pt x="7514" y="3583"/>
                </a:lnTo>
                <a:lnTo>
                  <a:pt x="7633" y="3587"/>
                </a:lnTo>
                <a:lnTo>
                  <a:pt x="7753" y="3590"/>
                </a:lnTo>
                <a:lnTo>
                  <a:pt x="7875" y="3595"/>
                </a:lnTo>
                <a:lnTo>
                  <a:pt x="7998" y="3599"/>
                </a:lnTo>
                <a:lnTo>
                  <a:pt x="8123" y="3604"/>
                </a:lnTo>
                <a:lnTo>
                  <a:pt x="8247" y="3609"/>
                </a:lnTo>
                <a:lnTo>
                  <a:pt x="8375" y="3616"/>
                </a:lnTo>
                <a:lnTo>
                  <a:pt x="8505" y="3623"/>
                </a:lnTo>
                <a:lnTo>
                  <a:pt x="8636" y="3630"/>
                </a:lnTo>
              </a:path>
            </a:pathLst>
          </a:custGeom>
          <a:noFill/>
          <a:ln w="36513">
            <a:solidFill>
              <a:srgbClr val="FF0000"/>
            </a:solidFill>
            <a:prstDash val="solid"/>
            <a:round/>
            <a:headEnd/>
            <a:tailEnd/>
          </a:ln>
        </p:spPr>
        <p:txBody>
          <a:bodyPr/>
          <a:lstStyle/>
          <a:p>
            <a:endParaRPr lang="lt-LT"/>
          </a:p>
        </p:txBody>
      </p:sp>
      <p:sp>
        <p:nvSpPr>
          <p:cNvPr id="25610" name="Freeform 10"/>
          <p:cNvSpPr>
            <a:spLocks/>
          </p:cNvSpPr>
          <p:nvPr/>
        </p:nvSpPr>
        <p:spPr bwMode="auto">
          <a:xfrm>
            <a:off x="5230813" y="1176338"/>
            <a:ext cx="3479800" cy="3482975"/>
          </a:xfrm>
          <a:custGeom>
            <a:avLst/>
            <a:gdLst>
              <a:gd name="T0" fmla="*/ 0 w 4382"/>
              <a:gd name="T1" fmla="*/ 2147483647 h 4387"/>
              <a:gd name="T2" fmla="*/ 2147483647 w 4382"/>
              <a:gd name="T3" fmla="*/ 2147483647 h 4387"/>
              <a:gd name="T4" fmla="*/ 2147483647 w 4382"/>
              <a:gd name="T5" fmla="*/ 2147483647 h 4387"/>
              <a:gd name="T6" fmla="*/ 2147483647 w 4382"/>
              <a:gd name="T7" fmla="*/ 2147483647 h 4387"/>
              <a:gd name="T8" fmla="*/ 2147483647 w 4382"/>
              <a:gd name="T9" fmla="*/ 2147483647 h 4387"/>
              <a:gd name="T10" fmla="*/ 2147483647 w 4382"/>
              <a:gd name="T11" fmla="*/ 2147483647 h 4387"/>
              <a:gd name="T12" fmla="*/ 2147483647 w 4382"/>
              <a:gd name="T13" fmla="*/ 2147483647 h 4387"/>
              <a:gd name="T14" fmla="*/ 2147483647 w 4382"/>
              <a:gd name="T15" fmla="*/ 2147483647 h 4387"/>
              <a:gd name="T16" fmla="*/ 2147483647 w 4382"/>
              <a:gd name="T17" fmla="*/ 2147483647 h 4387"/>
              <a:gd name="T18" fmla="*/ 2147483647 w 4382"/>
              <a:gd name="T19" fmla="*/ 2147483647 h 4387"/>
              <a:gd name="T20" fmla="*/ 2147483647 w 4382"/>
              <a:gd name="T21" fmla="*/ 2147483647 h 4387"/>
              <a:gd name="T22" fmla="*/ 2147483647 w 4382"/>
              <a:gd name="T23" fmla="*/ 2147483647 h 4387"/>
              <a:gd name="T24" fmla="*/ 2147483647 w 4382"/>
              <a:gd name="T25" fmla="*/ 2147483647 h 4387"/>
              <a:gd name="T26" fmla="*/ 2147483647 w 4382"/>
              <a:gd name="T27" fmla="*/ 2147483647 h 4387"/>
              <a:gd name="T28" fmla="*/ 2147483647 w 4382"/>
              <a:gd name="T29" fmla="*/ 2147483647 h 4387"/>
              <a:gd name="T30" fmla="*/ 2147483647 w 4382"/>
              <a:gd name="T31" fmla="*/ 2147483647 h 4387"/>
              <a:gd name="T32" fmla="*/ 2147483647 w 4382"/>
              <a:gd name="T33" fmla="*/ 2147483647 h 4387"/>
              <a:gd name="T34" fmla="*/ 2147483647 w 4382"/>
              <a:gd name="T35" fmla="*/ 2147483647 h 4387"/>
              <a:gd name="T36" fmla="*/ 2147483647 w 4382"/>
              <a:gd name="T37" fmla="*/ 2147483647 h 4387"/>
              <a:gd name="T38" fmla="*/ 2147483647 w 4382"/>
              <a:gd name="T39" fmla="*/ 2147483647 h 4387"/>
              <a:gd name="T40" fmla="*/ 2147483647 w 4382"/>
              <a:gd name="T41" fmla="*/ 2147483647 h 4387"/>
              <a:gd name="T42" fmla="*/ 2147483647 w 4382"/>
              <a:gd name="T43" fmla="*/ 2147483647 h 4387"/>
              <a:gd name="T44" fmla="*/ 2147483647 w 4382"/>
              <a:gd name="T45" fmla="*/ 2147483647 h 4387"/>
              <a:gd name="T46" fmla="*/ 2147483647 w 4382"/>
              <a:gd name="T47" fmla="*/ 2147483647 h 4387"/>
              <a:gd name="T48" fmla="*/ 2147483647 w 4382"/>
              <a:gd name="T49" fmla="*/ 2147483647 h 4387"/>
              <a:gd name="T50" fmla="*/ 2147483647 w 4382"/>
              <a:gd name="T51" fmla="*/ 2147483647 h 4387"/>
              <a:gd name="T52" fmla="*/ 2147483647 w 4382"/>
              <a:gd name="T53" fmla="*/ 2147483647 h 4387"/>
              <a:gd name="T54" fmla="*/ 2147483647 w 4382"/>
              <a:gd name="T55" fmla="*/ 2147483647 h 4387"/>
              <a:gd name="T56" fmla="*/ 2147483647 w 4382"/>
              <a:gd name="T57" fmla="*/ 2147483647 h 4387"/>
              <a:gd name="T58" fmla="*/ 2147483647 w 4382"/>
              <a:gd name="T59" fmla="*/ 2147483647 h 4387"/>
              <a:gd name="T60" fmla="*/ 2147483647 w 4382"/>
              <a:gd name="T61" fmla="*/ 2147483647 h 4387"/>
              <a:gd name="T62" fmla="*/ 2147483647 w 4382"/>
              <a:gd name="T63" fmla="*/ 2147483647 h 4387"/>
              <a:gd name="T64" fmla="*/ 2147483647 w 4382"/>
              <a:gd name="T65" fmla="*/ 2147483647 h 4387"/>
              <a:gd name="T66" fmla="*/ 2147483647 w 4382"/>
              <a:gd name="T67" fmla="*/ 2147483647 h 4387"/>
              <a:gd name="T68" fmla="*/ 2147483647 w 4382"/>
              <a:gd name="T69" fmla="*/ 2147483647 h 4387"/>
              <a:gd name="T70" fmla="*/ 2147483647 w 4382"/>
              <a:gd name="T71" fmla="*/ 2147483647 h 4387"/>
              <a:gd name="T72" fmla="*/ 2147483647 w 4382"/>
              <a:gd name="T73" fmla="*/ 2147483647 h 4387"/>
              <a:gd name="T74" fmla="*/ 2147483647 w 4382"/>
              <a:gd name="T75" fmla="*/ 2147483647 h 4387"/>
              <a:gd name="T76" fmla="*/ 2147483647 w 4382"/>
              <a:gd name="T77" fmla="*/ 2147483647 h 4387"/>
              <a:gd name="T78" fmla="*/ 2147483647 w 4382"/>
              <a:gd name="T79" fmla="*/ 2147483647 h 4387"/>
              <a:gd name="T80" fmla="*/ 2147483647 w 4382"/>
              <a:gd name="T81" fmla="*/ 2147483647 h 4387"/>
              <a:gd name="T82" fmla="*/ 2147483647 w 4382"/>
              <a:gd name="T83" fmla="*/ 2147483647 h 4387"/>
              <a:gd name="T84" fmla="*/ 2147483647 w 4382"/>
              <a:gd name="T85" fmla="*/ 2147483647 h 4387"/>
              <a:gd name="T86" fmla="*/ 2147483647 w 4382"/>
              <a:gd name="T87" fmla="*/ 2147483647 h 4387"/>
              <a:gd name="T88" fmla="*/ 2147483647 w 4382"/>
              <a:gd name="T89" fmla="*/ 2147483647 h 4387"/>
              <a:gd name="T90" fmla="*/ 2147483647 w 4382"/>
              <a:gd name="T91" fmla="*/ 2147483647 h 4387"/>
              <a:gd name="T92" fmla="*/ 2147483647 w 4382"/>
              <a:gd name="T93" fmla="*/ 2147483647 h 4387"/>
              <a:gd name="T94" fmla="*/ 2147483647 w 4382"/>
              <a:gd name="T95" fmla="*/ 2147483647 h 4387"/>
              <a:gd name="T96" fmla="*/ 2147483647 w 4382"/>
              <a:gd name="T97" fmla="*/ 2147483647 h 4387"/>
              <a:gd name="T98" fmla="*/ 2147483647 w 4382"/>
              <a:gd name="T99" fmla="*/ 2147483647 h 4387"/>
              <a:gd name="T100" fmla="*/ 2147483647 w 4382"/>
              <a:gd name="T101" fmla="*/ 2147483647 h 4387"/>
              <a:gd name="T102" fmla="*/ 2147483647 w 4382"/>
              <a:gd name="T103" fmla="*/ 2147483647 h 4387"/>
              <a:gd name="T104" fmla="*/ 2147483647 w 4382"/>
              <a:gd name="T105" fmla="*/ 2147483647 h 4387"/>
              <a:gd name="T106" fmla="*/ 2147483647 w 4382"/>
              <a:gd name="T107" fmla="*/ 2147483647 h 4387"/>
              <a:gd name="T108" fmla="*/ 2147483647 w 4382"/>
              <a:gd name="T109" fmla="*/ 2147483647 h 4387"/>
              <a:gd name="T110" fmla="*/ 2147483647 w 4382"/>
              <a:gd name="T111" fmla="*/ 2147483647 h 4387"/>
              <a:gd name="T112" fmla="*/ 2147483647 w 4382"/>
              <a:gd name="T113" fmla="*/ 0 h 438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382"/>
              <a:gd name="T172" fmla="*/ 0 h 4387"/>
              <a:gd name="T173" fmla="*/ 4382 w 4382"/>
              <a:gd name="T174" fmla="*/ 4387 h 438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382" h="4387">
                <a:moveTo>
                  <a:pt x="0" y="4387"/>
                </a:moveTo>
                <a:lnTo>
                  <a:pt x="156" y="4327"/>
                </a:lnTo>
                <a:lnTo>
                  <a:pt x="301" y="4269"/>
                </a:lnTo>
                <a:lnTo>
                  <a:pt x="436" y="4217"/>
                </a:lnTo>
                <a:lnTo>
                  <a:pt x="564" y="4166"/>
                </a:lnTo>
                <a:lnTo>
                  <a:pt x="682" y="4119"/>
                </a:lnTo>
                <a:lnTo>
                  <a:pt x="792" y="4073"/>
                </a:lnTo>
                <a:lnTo>
                  <a:pt x="894" y="4031"/>
                </a:lnTo>
                <a:lnTo>
                  <a:pt x="989" y="3990"/>
                </a:lnTo>
                <a:lnTo>
                  <a:pt x="1076" y="3954"/>
                </a:lnTo>
                <a:lnTo>
                  <a:pt x="1157" y="3917"/>
                </a:lnTo>
                <a:lnTo>
                  <a:pt x="1232" y="3883"/>
                </a:lnTo>
                <a:lnTo>
                  <a:pt x="1301" y="3852"/>
                </a:lnTo>
                <a:lnTo>
                  <a:pt x="1362" y="3822"/>
                </a:lnTo>
                <a:lnTo>
                  <a:pt x="1420" y="3794"/>
                </a:lnTo>
                <a:lnTo>
                  <a:pt x="1472" y="3768"/>
                </a:lnTo>
                <a:lnTo>
                  <a:pt x="1520" y="3743"/>
                </a:lnTo>
                <a:lnTo>
                  <a:pt x="1563" y="3719"/>
                </a:lnTo>
                <a:lnTo>
                  <a:pt x="1604" y="3696"/>
                </a:lnTo>
                <a:lnTo>
                  <a:pt x="1639" y="3675"/>
                </a:lnTo>
                <a:lnTo>
                  <a:pt x="1672" y="3654"/>
                </a:lnTo>
                <a:lnTo>
                  <a:pt x="1704" y="3634"/>
                </a:lnTo>
                <a:lnTo>
                  <a:pt x="1732" y="3615"/>
                </a:lnTo>
                <a:lnTo>
                  <a:pt x="1758" y="3596"/>
                </a:lnTo>
                <a:lnTo>
                  <a:pt x="1783" y="3576"/>
                </a:lnTo>
                <a:lnTo>
                  <a:pt x="1805" y="3559"/>
                </a:lnTo>
                <a:lnTo>
                  <a:pt x="1828" y="3540"/>
                </a:lnTo>
                <a:lnTo>
                  <a:pt x="1851" y="3522"/>
                </a:lnTo>
                <a:lnTo>
                  <a:pt x="1874" y="3504"/>
                </a:lnTo>
                <a:lnTo>
                  <a:pt x="1954" y="3434"/>
                </a:lnTo>
                <a:lnTo>
                  <a:pt x="2038" y="3362"/>
                </a:lnTo>
                <a:lnTo>
                  <a:pt x="2126" y="3285"/>
                </a:lnTo>
                <a:lnTo>
                  <a:pt x="2217" y="3204"/>
                </a:lnTo>
                <a:lnTo>
                  <a:pt x="2308" y="3120"/>
                </a:lnTo>
                <a:lnTo>
                  <a:pt x="2403" y="3032"/>
                </a:lnTo>
                <a:lnTo>
                  <a:pt x="2499" y="2939"/>
                </a:lnTo>
                <a:lnTo>
                  <a:pt x="2598" y="2843"/>
                </a:lnTo>
                <a:lnTo>
                  <a:pt x="2696" y="2741"/>
                </a:lnTo>
                <a:lnTo>
                  <a:pt x="2794" y="2636"/>
                </a:lnTo>
                <a:lnTo>
                  <a:pt x="2896" y="2527"/>
                </a:lnTo>
                <a:lnTo>
                  <a:pt x="2996" y="2413"/>
                </a:lnTo>
                <a:lnTo>
                  <a:pt x="3095" y="2295"/>
                </a:lnTo>
                <a:lnTo>
                  <a:pt x="3195" y="2174"/>
                </a:lnTo>
                <a:lnTo>
                  <a:pt x="3294" y="2048"/>
                </a:lnTo>
                <a:lnTo>
                  <a:pt x="3392" y="1916"/>
                </a:lnTo>
                <a:lnTo>
                  <a:pt x="3488" y="1781"/>
                </a:lnTo>
                <a:lnTo>
                  <a:pt x="3585" y="1643"/>
                </a:lnTo>
                <a:lnTo>
                  <a:pt x="3677" y="1499"/>
                </a:lnTo>
                <a:lnTo>
                  <a:pt x="3769" y="1351"/>
                </a:lnTo>
                <a:lnTo>
                  <a:pt x="3856" y="1199"/>
                </a:lnTo>
                <a:lnTo>
                  <a:pt x="3942" y="1041"/>
                </a:lnTo>
                <a:lnTo>
                  <a:pt x="4025" y="879"/>
                </a:lnTo>
                <a:lnTo>
                  <a:pt x="4105" y="713"/>
                </a:lnTo>
                <a:lnTo>
                  <a:pt x="4181" y="541"/>
                </a:lnTo>
                <a:lnTo>
                  <a:pt x="4252" y="365"/>
                </a:lnTo>
                <a:lnTo>
                  <a:pt x="4319" y="185"/>
                </a:lnTo>
                <a:lnTo>
                  <a:pt x="4382" y="0"/>
                </a:lnTo>
              </a:path>
            </a:pathLst>
          </a:custGeom>
          <a:noFill/>
          <a:ln w="36513">
            <a:solidFill>
              <a:srgbClr val="008000"/>
            </a:solidFill>
            <a:prstDash val="solid"/>
            <a:round/>
            <a:headEnd/>
            <a:tailEnd/>
          </a:ln>
        </p:spPr>
        <p:txBody>
          <a:bodyPr/>
          <a:lstStyle/>
          <a:p>
            <a:endParaRPr lang="lt-LT"/>
          </a:p>
        </p:txBody>
      </p:sp>
      <p:sp>
        <p:nvSpPr>
          <p:cNvPr id="25611" name="Freeform 11"/>
          <p:cNvSpPr>
            <a:spLocks/>
          </p:cNvSpPr>
          <p:nvPr/>
        </p:nvSpPr>
        <p:spPr bwMode="auto">
          <a:xfrm>
            <a:off x="1752600" y="2143125"/>
            <a:ext cx="6958013" cy="2516188"/>
          </a:xfrm>
          <a:custGeom>
            <a:avLst/>
            <a:gdLst>
              <a:gd name="T0" fmla="*/ 2147483647 w 8764"/>
              <a:gd name="T1" fmla="*/ 2147483647 h 3169"/>
              <a:gd name="T2" fmla="*/ 2147483647 w 8764"/>
              <a:gd name="T3" fmla="*/ 2147483647 h 3169"/>
              <a:gd name="T4" fmla="*/ 2147483647 w 8764"/>
              <a:gd name="T5" fmla="*/ 2147483647 h 3169"/>
              <a:gd name="T6" fmla="*/ 2147483647 w 8764"/>
              <a:gd name="T7" fmla="*/ 2147483647 h 3169"/>
              <a:gd name="T8" fmla="*/ 2147483647 w 8764"/>
              <a:gd name="T9" fmla="*/ 2147483647 h 3169"/>
              <a:gd name="T10" fmla="*/ 2147483647 w 8764"/>
              <a:gd name="T11" fmla="*/ 2147483647 h 3169"/>
              <a:gd name="T12" fmla="*/ 2147483647 w 8764"/>
              <a:gd name="T13" fmla="*/ 2147483647 h 3169"/>
              <a:gd name="T14" fmla="*/ 2147483647 w 8764"/>
              <a:gd name="T15" fmla="*/ 2147483647 h 3169"/>
              <a:gd name="T16" fmla="*/ 2147483647 w 8764"/>
              <a:gd name="T17" fmla="*/ 2147483647 h 3169"/>
              <a:gd name="T18" fmla="*/ 2147483647 w 8764"/>
              <a:gd name="T19" fmla="*/ 2147483647 h 3169"/>
              <a:gd name="T20" fmla="*/ 2147483647 w 8764"/>
              <a:gd name="T21" fmla="*/ 2147483647 h 3169"/>
              <a:gd name="T22" fmla="*/ 2147483647 w 8764"/>
              <a:gd name="T23" fmla="*/ 2147483647 h 3169"/>
              <a:gd name="T24" fmla="*/ 2147483647 w 8764"/>
              <a:gd name="T25" fmla="*/ 2147483647 h 3169"/>
              <a:gd name="T26" fmla="*/ 2147483647 w 8764"/>
              <a:gd name="T27" fmla="*/ 2147483647 h 3169"/>
              <a:gd name="T28" fmla="*/ 2147483647 w 8764"/>
              <a:gd name="T29" fmla="*/ 2147483647 h 3169"/>
              <a:gd name="T30" fmla="*/ 2147483647 w 8764"/>
              <a:gd name="T31" fmla="*/ 2147483647 h 3169"/>
              <a:gd name="T32" fmla="*/ 2147483647 w 8764"/>
              <a:gd name="T33" fmla="*/ 2147483647 h 3169"/>
              <a:gd name="T34" fmla="*/ 2147483647 w 8764"/>
              <a:gd name="T35" fmla="*/ 2147483647 h 3169"/>
              <a:gd name="T36" fmla="*/ 2147483647 w 8764"/>
              <a:gd name="T37" fmla="*/ 2147483647 h 3169"/>
              <a:gd name="T38" fmla="*/ 2147483647 w 8764"/>
              <a:gd name="T39" fmla="*/ 2147483647 h 3169"/>
              <a:gd name="T40" fmla="*/ 2147483647 w 8764"/>
              <a:gd name="T41" fmla="*/ 2147483647 h 3169"/>
              <a:gd name="T42" fmla="*/ 2147483647 w 8764"/>
              <a:gd name="T43" fmla="*/ 2147483647 h 3169"/>
              <a:gd name="T44" fmla="*/ 2147483647 w 8764"/>
              <a:gd name="T45" fmla="*/ 2147483647 h 3169"/>
              <a:gd name="T46" fmla="*/ 2147483647 w 8764"/>
              <a:gd name="T47" fmla="*/ 2147483647 h 3169"/>
              <a:gd name="T48" fmla="*/ 2147483647 w 8764"/>
              <a:gd name="T49" fmla="*/ 2147483647 h 3169"/>
              <a:gd name="T50" fmla="*/ 2147483647 w 8764"/>
              <a:gd name="T51" fmla="*/ 2147483647 h 3169"/>
              <a:gd name="T52" fmla="*/ 2147483647 w 8764"/>
              <a:gd name="T53" fmla="*/ 2147483647 h 3169"/>
              <a:gd name="T54" fmla="*/ 2147483647 w 8764"/>
              <a:gd name="T55" fmla="*/ 2147483647 h 3169"/>
              <a:gd name="T56" fmla="*/ 2147483647 w 8764"/>
              <a:gd name="T57" fmla="*/ 2147483647 h 3169"/>
              <a:gd name="T58" fmla="*/ 2147483647 w 8764"/>
              <a:gd name="T59" fmla="*/ 2147483647 h 3169"/>
              <a:gd name="T60" fmla="*/ 2147483647 w 8764"/>
              <a:gd name="T61" fmla="*/ 2147483647 h 3169"/>
              <a:gd name="T62" fmla="*/ 2147483647 w 8764"/>
              <a:gd name="T63" fmla="*/ 2147483647 h 3169"/>
              <a:gd name="T64" fmla="*/ 2147483647 w 8764"/>
              <a:gd name="T65" fmla="*/ 2147483647 h 3169"/>
              <a:gd name="T66" fmla="*/ 2147483647 w 8764"/>
              <a:gd name="T67" fmla="*/ 2147483647 h 3169"/>
              <a:gd name="T68" fmla="*/ 2147483647 w 8764"/>
              <a:gd name="T69" fmla="*/ 2147483647 h 3169"/>
              <a:gd name="T70" fmla="*/ 2147483647 w 8764"/>
              <a:gd name="T71" fmla="*/ 2147483647 h 3169"/>
              <a:gd name="T72" fmla="*/ 2147483647 w 8764"/>
              <a:gd name="T73" fmla="*/ 2147483647 h 3169"/>
              <a:gd name="T74" fmla="*/ 2147483647 w 8764"/>
              <a:gd name="T75" fmla="*/ 2147483647 h 3169"/>
              <a:gd name="T76" fmla="*/ 2147483647 w 8764"/>
              <a:gd name="T77" fmla="*/ 2147483647 h 3169"/>
              <a:gd name="T78" fmla="*/ 2147483647 w 8764"/>
              <a:gd name="T79" fmla="*/ 2147483647 h 3169"/>
              <a:gd name="T80" fmla="*/ 2147483647 w 8764"/>
              <a:gd name="T81" fmla="*/ 2147483647 h 3169"/>
              <a:gd name="T82" fmla="*/ 2147483647 w 8764"/>
              <a:gd name="T83" fmla="*/ 2147483647 h 3169"/>
              <a:gd name="T84" fmla="*/ 2147483647 w 8764"/>
              <a:gd name="T85" fmla="*/ 2147483647 h 3169"/>
              <a:gd name="T86" fmla="*/ 2147483647 w 8764"/>
              <a:gd name="T87" fmla="*/ 2147483647 h 3169"/>
              <a:gd name="T88" fmla="*/ 2147483647 w 8764"/>
              <a:gd name="T89" fmla="*/ 2147483647 h 3169"/>
              <a:gd name="T90" fmla="*/ 2147483647 w 8764"/>
              <a:gd name="T91" fmla="*/ 2147483647 h 3169"/>
              <a:gd name="T92" fmla="*/ 2147483647 w 8764"/>
              <a:gd name="T93" fmla="*/ 2147483647 h 3169"/>
              <a:gd name="T94" fmla="*/ 2147483647 w 8764"/>
              <a:gd name="T95" fmla="*/ 0 h 316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8764"/>
              <a:gd name="T145" fmla="*/ 0 h 3169"/>
              <a:gd name="T146" fmla="*/ 8764 w 8764"/>
              <a:gd name="T147" fmla="*/ 3169 h 316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8764" h="3169">
                <a:moveTo>
                  <a:pt x="0" y="3169"/>
                </a:moveTo>
                <a:lnTo>
                  <a:pt x="221" y="3150"/>
                </a:lnTo>
                <a:lnTo>
                  <a:pt x="443" y="3130"/>
                </a:lnTo>
                <a:lnTo>
                  <a:pt x="669" y="3109"/>
                </a:lnTo>
                <a:lnTo>
                  <a:pt x="897" y="3087"/>
                </a:lnTo>
                <a:lnTo>
                  <a:pt x="1127" y="3062"/>
                </a:lnTo>
                <a:lnTo>
                  <a:pt x="1358" y="3037"/>
                </a:lnTo>
                <a:lnTo>
                  <a:pt x="1591" y="3009"/>
                </a:lnTo>
                <a:lnTo>
                  <a:pt x="1826" y="2981"/>
                </a:lnTo>
                <a:lnTo>
                  <a:pt x="2061" y="2950"/>
                </a:lnTo>
                <a:lnTo>
                  <a:pt x="2296" y="2918"/>
                </a:lnTo>
                <a:lnTo>
                  <a:pt x="2531" y="2883"/>
                </a:lnTo>
                <a:lnTo>
                  <a:pt x="2766" y="2848"/>
                </a:lnTo>
                <a:lnTo>
                  <a:pt x="2999" y="2809"/>
                </a:lnTo>
                <a:lnTo>
                  <a:pt x="3232" y="2771"/>
                </a:lnTo>
                <a:lnTo>
                  <a:pt x="3465" y="2729"/>
                </a:lnTo>
                <a:lnTo>
                  <a:pt x="3695" y="2687"/>
                </a:lnTo>
                <a:lnTo>
                  <a:pt x="3924" y="2641"/>
                </a:lnTo>
                <a:lnTo>
                  <a:pt x="4150" y="2594"/>
                </a:lnTo>
                <a:lnTo>
                  <a:pt x="4375" y="2544"/>
                </a:lnTo>
                <a:lnTo>
                  <a:pt x="4596" y="2494"/>
                </a:lnTo>
                <a:lnTo>
                  <a:pt x="4813" y="2441"/>
                </a:lnTo>
                <a:lnTo>
                  <a:pt x="5027" y="2385"/>
                </a:lnTo>
                <a:lnTo>
                  <a:pt x="5237" y="2327"/>
                </a:lnTo>
                <a:lnTo>
                  <a:pt x="5444" y="2269"/>
                </a:lnTo>
                <a:lnTo>
                  <a:pt x="5646" y="2206"/>
                </a:lnTo>
                <a:lnTo>
                  <a:pt x="5844" y="2143"/>
                </a:lnTo>
                <a:lnTo>
                  <a:pt x="5879" y="2130"/>
                </a:lnTo>
                <a:lnTo>
                  <a:pt x="5914" y="2120"/>
                </a:lnTo>
                <a:lnTo>
                  <a:pt x="5947" y="2107"/>
                </a:lnTo>
                <a:lnTo>
                  <a:pt x="5982" y="2095"/>
                </a:lnTo>
                <a:lnTo>
                  <a:pt x="6017" y="2083"/>
                </a:lnTo>
                <a:lnTo>
                  <a:pt x="6051" y="2071"/>
                </a:lnTo>
                <a:lnTo>
                  <a:pt x="6086" y="2058"/>
                </a:lnTo>
                <a:lnTo>
                  <a:pt x="6119" y="2046"/>
                </a:lnTo>
                <a:lnTo>
                  <a:pt x="6152" y="2034"/>
                </a:lnTo>
                <a:lnTo>
                  <a:pt x="6187" y="2021"/>
                </a:lnTo>
                <a:lnTo>
                  <a:pt x="6221" y="2009"/>
                </a:lnTo>
                <a:lnTo>
                  <a:pt x="6254" y="1995"/>
                </a:lnTo>
                <a:lnTo>
                  <a:pt x="6286" y="1983"/>
                </a:lnTo>
                <a:lnTo>
                  <a:pt x="6319" y="1971"/>
                </a:lnTo>
                <a:lnTo>
                  <a:pt x="6352" y="1957"/>
                </a:lnTo>
                <a:lnTo>
                  <a:pt x="6385" y="1944"/>
                </a:lnTo>
                <a:lnTo>
                  <a:pt x="6417" y="1930"/>
                </a:lnTo>
                <a:lnTo>
                  <a:pt x="6450" y="1916"/>
                </a:lnTo>
                <a:lnTo>
                  <a:pt x="6482" y="1902"/>
                </a:lnTo>
                <a:lnTo>
                  <a:pt x="6515" y="1890"/>
                </a:lnTo>
                <a:lnTo>
                  <a:pt x="6547" y="1876"/>
                </a:lnTo>
                <a:lnTo>
                  <a:pt x="6578" y="1862"/>
                </a:lnTo>
                <a:lnTo>
                  <a:pt x="6610" y="1846"/>
                </a:lnTo>
                <a:lnTo>
                  <a:pt x="6641" y="1832"/>
                </a:lnTo>
                <a:lnTo>
                  <a:pt x="6673" y="1818"/>
                </a:lnTo>
                <a:lnTo>
                  <a:pt x="6704" y="1804"/>
                </a:lnTo>
                <a:lnTo>
                  <a:pt x="6736" y="1788"/>
                </a:lnTo>
                <a:lnTo>
                  <a:pt x="6768" y="1774"/>
                </a:lnTo>
                <a:lnTo>
                  <a:pt x="6797" y="1758"/>
                </a:lnTo>
                <a:lnTo>
                  <a:pt x="6829" y="1743"/>
                </a:lnTo>
                <a:lnTo>
                  <a:pt x="6859" y="1727"/>
                </a:lnTo>
                <a:lnTo>
                  <a:pt x="6890" y="1711"/>
                </a:lnTo>
                <a:lnTo>
                  <a:pt x="6920" y="1695"/>
                </a:lnTo>
                <a:lnTo>
                  <a:pt x="6952" y="1679"/>
                </a:lnTo>
                <a:lnTo>
                  <a:pt x="6994" y="1657"/>
                </a:lnTo>
                <a:lnTo>
                  <a:pt x="7036" y="1634"/>
                </a:lnTo>
                <a:lnTo>
                  <a:pt x="7078" y="1609"/>
                </a:lnTo>
                <a:lnTo>
                  <a:pt x="7118" y="1586"/>
                </a:lnTo>
                <a:lnTo>
                  <a:pt x="7160" y="1562"/>
                </a:lnTo>
                <a:lnTo>
                  <a:pt x="7202" y="1535"/>
                </a:lnTo>
                <a:lnTo>
                  <a:pt x="7244" y="1511"/>
                </a:lnTo>
                <a:lnTo>
                  <a:pt x="7285" y="1485"/>
                </a:lnTo>
                <a:lnTo>
                  <a:pt x="7327" y="1457"/>
                </a:lnTo>
                <a:lnTo>
                  <a:pt x="7367" y="1430"/>
                </a:lnTo>
                <a:lnTo>
                  <a:pt x="7409" y="1402"/>
                </a:lnTo>
                <a:lnTo>
                  <a:pt x="7449" y="1372"/>
                </a:lnTo>
                <a:lnTo>
                  <a:pt x="7491" y="1342"/>
                </a:lnTo>
                <a:lnTo>
                  <a:pt x="7532" y="1313"/>
                </a:lnTo>
                <a:lnTo>
                  <a:pt x="7574" y="1281"/>
                </a:lnTo>
                <a:lnTo>
                  <a:pt x="7614" y="1249"/>
                </a:lnTo>
                <a:lnTo>
                  <a:pt x="7656" y="1216"/>
                </a:lnTo>
                <a:lnTo>
                  <a:pt x="7698" y="1181"/>
                </a:lnTo>
                <a:lnTo>
                  <a:pt x="7740" y="1146"/>
                </a:lnTo>
                <a:lnTo>
                  <a:pt x="7782" y="1111"/>
                </a:lnTo>
                <a:lnTo>
                  <a:pt x="7825" y="1074"/>
                </a:lnTo>
                <a:lnTo>
                  <a:pt x="7867" y="1035"/>
                </a:lnTo>
                <a:lnTo>
                  <a:pt x="7909" y="997"/>
                </a:lnTo>
                <a:lnTo>
                  <a:pt x="7953" y="956"/>
                </a:lnTo>
                <a:lnTo>
                  <a:pt x="7995" y="916"/>
                </a:lnTo>
                <a:lnTo>
                  <a:pt x="8038" y="874"/>
                </a:lnTo>
                <a:lnTo>
                  <a:pt x="8082" y="830"/>
                </a:lnTo>
                <a:lnTo>
                  <a:pt x="8126" y="784"/>
                </a:lnTo>
                <a:lnTo>
                  <a:pt x="8172" y="739"/>
                </a:lnTo>
                <a:lnTo>
                  <a:pt x="8215" y="691"/>
                </a:lnTo>
                <a:lnTo>
                  <a:pt x="8261" y="642"/>
                </a:lnTo>
                <a:lnTo>
                  <a:pt x="8307" y="593"/>
                </a:lnTo>
                <a:lnTo>
                  <a:pt x="8352" y="541"/>
                </a:lnTo>
                <a:lnTo>
                  <a:pt x="8399" y="488"/>
                </a:lnTo>
                <a:lnTo>
                  <a:pt x="8764" y="0"/>
                </a:lnTo>
              </a:path>
            </a:pathLst>
          </a:custGeom>
          <a:noFill/>
          <a:ln w="36513">
            <a:solidFill>
              <a:srgbClr val="0000FF"/>
            </a:solidFill>
            <a:prstDash val="solid"/>
            <a:round/>
            <a:headEnd/>
            <a:tailEnd/>
          </a:ln>
        </p:spPr>
        <p:txBody>
          <a:bodyPr/>
          <a:lstStyle/>
          <a:p>
            <a:endParaRPr lang="lt-LT"/>
          </a:p>
        </p:txBody>
      </p:sp>
      <p:grpSp>
        <p:nvGrpSpPr>
          <p:cNvPr id="3" name="Group 12"/>
          <p:cNvGrpSpPr>
            <a:grpSpLocks/>
          </p:cNvGrpSpPr>
          <p:nvPr/>
        </p:nvGrpSpPr>
        <p:grpSpPr bwMode="auto">
          <a:xfrm>
            <a:off x="3311525" y="2405063"/>
            <a:ext cx="2232025" cy="765175"/>
            <a:chOff x="2086" y="1515"/>
            <a:chExt cx="1406" cy="482"/>
          </a:xfrm>
        </p:grpSpPr>
        <p:sp>
          <p:nvSpPr>
            <p:cNvPr id="4205" name="Freeform 13"/>
            <p:cNvSpPr>
              <a:spLocks/>
            </p:cNvSpPr>
            <p:nvPr/>
          </p:nvSpPr>
          <p:spPr bwMode="auto">
            <a:xfrm>
              <a:off x="2152" y="1581"/>
              <a:ext cx="1340" cy="416"/>
            </a:xfrm>
            <a:custGeom>
              <a:avLst/>
              <a:gdLst>
                <a:gd name="T0" fmla="*/ 167 w 2681"/>
                <a:gd name="T1" fmla="*/ 26 h 831"/>
                <a:gd name="T2" fmla="*/ 152 w 2681"/>
                <a:gd name="T3" fmla="*/ 0 h 831"/>
                <a:gd name="T4" fmla="*/ 152 w 2681"/>
                <a:gd name="T5" fmla="*/ 18 h 831"/>
                <a:gd name="T6" fmla="*/ 0 w 2681"/>
                <a:gd name="T7" fmla="*/ 18 h 831"/>
                <a:gd name="T8" fmla="*/ 0 w 2681"/>
                <a:gd name="T9" fmla="*/ 35 h 831"/>
                <a:gd name="T10" fmla="*/ 152 w 2681"/>
                <a:gd name="T11" fmla="*/ 35 h 831"/>
                <a:gd name="T12" fmla="*/ 152 w 2681"/>
                <a:gd name="T13" fmla="*/ 52 h 831"/>
                <a:gd name="T14" fmla="*/ 167 w 2681"/>
                <a:gd name="T15" fmla="*/ 26 h 831"/>
                <a:gd name="T16" fmla="*/ 0 60000 65536"/>
                <a:gd name="T17" fmla="*/ 0 60000 65536"/>
                <a:gd name="T18" fmla="*/ 0 60000 65536"/>
                <a:gd name="T19" fmla="*/ 0 60000 65536"/>
                <a:gd name="T20" fmla="*/ 0 60000 65536"/>
                <a:gd name="T21" fmla="*/ 0 60000 65536"/>
                <a:gd name="T22" fmla="*/ 0 60000 65536"/>
                <a:gd name="T23" fmla="*/ 0 60000 65536"/>
                <a:gd name="T24" fmla="*/ 0 w 2681"/>
                <a:gd name="T25" fmla="*/ 0 h 831"/>
                <a:gd name="T26" fmla="*/ 2681 w 2681"/>
                <a:gd name="T27" fmla="*/ 831 h 83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681" h="831">
                  <a:moveTo>
                    <a:pt x="2681" y="415"/>
                  </a:moveTo>
                  <a:lnTo>
                    <a:pt x="2440" y="0"/>
                  </a:lnTo>
                  <a:lnTo>
                    <a:pt x="2440" y="273"/>
                  </a:lnTo>
                  <a:lnTo>
                    <a:pt x="0" y="273"/>
                  </a:lnTo>
                  <a:lnTo>
                    <a:pt x="0" y="558"/>
                  </a:lnTo>
                  <a:lnTo>
                    <a:pt x="2440" y="558"/>
                  </a:lnTo>
                  <a:lnTo>
                    <a:pt x="2440" y="831"/>
                  </a:lnTo>
                  <a:lnTo>
                    <a:pt x="2681" y="415"/>
                  </a:lnTo>
                  <a:close/>
                </a:path>
              </a:pathLst>
            </a:custGeom>
            <a:solidFill>
              <a:srgbClr val="E6E6E6"/>
            </a:solidFill>
            <a:ln w="9525">
              <a:noFill/>
              <a:round/>
              <a:headEnd/>
              <a:tailEnd/>
            </a:ln>
          </p:spPr>
          <p:txBody>
            <a:bodyPr/>
            <a:lstStyle/>
            <a:p>
              <a:endParaRPr lang="lt-LT"/>
            </a:p>
          </p:txBody>
        </p:sp>
        <p:sp>
          <p:nvSpPr>
            <p:cNvPr id="4206" name="Freeform 14"/>
            <p:cNvSpPr>
              <a:spLocks/>
            </p:cNvSpPr>
            <p:nvPr/>
          </p:nvSpPr>
          <p:spPr bwMode="auto">
            <a:xfrm>
              <a:off x="2086" y="1515"/>
              <a:ext cx="1340" cy="416"/>
            </a:xfrm>
            <a:custGeom>
              <a:avLst/>
              <a:gdLst>
                <a:gd name="T0" fmla="*/ 168 w 2680"/>
                <a:gd name="T1" fmla="*/ 26 h 832"/>
                <a:gd name="T2" fmla="*/ 153 w 2680"/>
                <a:gd name="T3" fmla="*/ 0 h 832"/>
                <a:gd name="T4" fmla="*/ 153 w 2680"/>
                <a:gd name="T5" fmla="*/ 18 h 832"/>
                <a:gd name="T6" fmla="*/ 0 w 2680"/>
                <a:gd name="T7" fmla="*/ 18 h 832"/>
                <a:gd name="T8" fmla="*/ 0 w 2680"/>
                <a:gd name="T9" fmla="*/ 35 h 832"/>
                <a:gd name="T10" fmla="*/ 153 w 2680"/>
                <a:gd name="T11" fmla="*/ 35 h 832"/>
                <a:gd name="T12" fmla="*/ 153 w 2680"/>
                <a:gd name="T13" fmla="*/ 52 h 832"/>
                <a:gd name="T14" fmla="*/ 168 w 2680"/>
                <a:gd name="T15" fmla="*/ 26 h 832"/>
                <a:gd name="T16" fmla="*/ 0 60000 65536"/>
                <a:gd name="T17" fmla="*/ 0 60000 65536"/>
                <a:gd name="T18" fmla="*/ 0 60000 65536"/>
                <a:gd name="T19" fmla="*/ 0 60000 65536"/>
                <a:gd name="T20" fmla="*/ 0 60000 65536"/>
                <a:gd name="T21" fmla="*/ 0 60000 65536"/>
                <a:gd name="T22" fmla="*/ 0 60000 65536"/>
                <a:gd name="T23" fmla="*/ 0 60000 65536"/>
                <a:gd name="T24" fmla="*/ 0 w 2680"/>
                <a:gd name="T25" fmla="*/ 0 h 832"/>
                <a:gd name="T26" fmla="*/ 2680 w 2680"/>
                <a:gd name="T27" fmla="*/ 832 h 8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680" h="832">
                  <a:moveTo>
                    <a:pt x="2680" y="416"/>
                  </a:moveTo>
                  <a:lnTo>
                    <a:pt x="2440" y="0"/>
                  </a:lnTo>
                  <a:lnTo>
                    <a:pt x="2440" y="274"/>
                  </a:lnTo>
                  <a:lnTo>
                    <a:pt x="0" y="274"/>
                  </a:lnTo>
                  <a:lnTo>
                    <a:pt x="0" y="558"/>
                  </a:lnTo>
                  <a:lnTo>
                    <a:pt x="2440" y="558"/>
                  </a:lnTo>
                  <a:lnTo>
                    <a:pt x="2440" y="832"/>
                  </a:lnTo>
                  <a:lnTo>
                    <a:pt x="2680" y="416"/>
                  </a:lnTo>
                  <a:close/>
                </a:path>
              </a:pathLst>
            </a:custGeom>
            <a:solidFill>
              <a:srgbClr val="A22B57"/>
            </a:solidFill>
            <a:ln w="25400">
              <a:solidFill>
                <a:srgbClr val="000000"/>
              </a:solidFill>
              <a:prstDash val="solid"/>
              <a:round/>
              <a:headEnd/>
              <a:tailEnd/>
            </a:ln>
          </p:spPr>
          <p:txBody>
            <a:bodyPr/>
            <a:lstStyle/>
            <a:p>
              <a:endParaRPr lang="lt-LT"/>
            </a:p>
          </p:txBody>
        </p:sp>
        <p:sp>
          <p:nvSpPr>
            <p:cNvPr id="4207" name="Rectangle 15"/>
            <p:cNvSpPr>
              <a:spLocks noChangeArrowheads="1"/>
            </p:cNvSpPr>
            <p:nvPr/>
          </p:nvSpPr>
          <p:spPr bwMode="auto">
            <a:xfrm>
              <a:off x="2218" y="1659"/>
              <a:ext cx="1149" cy="125"/>
            </a:xfrm>
            <a:prstGeom prst="rect">
              <a:avLst/>
            </a:prstGeom>
            <a:noFill/>
            <a:ln w="9525">
              <a:noFill/>
              <a:miter lim="800000"/>
              <a:headEnd/>
              <a:tailEnd/>
            </a:ln>
          </p:spPr>
          <p:txBody>
            <a:bodyPr wrap="none" lIns="0" tIns="0" rIns="0" bIns="0">
              <a:spAutoFit/>
            </a:bodyPr>
            <a:lstStyle/>
            <a:p>
              <a:r>
                <a:rPr lang="en-US" sz="1300" b="1">
                  <a:solidFill>
                    <a:srgbClr val="FFFFFF"/>
                  </a:solidFill>
                </a:rPr>
                <a:t>PRIVAT</a:t>
              </a:r>
              <a:r>
                <a:rPr lang="lt-LT" sz="1300" b="1">
                  <a:solidFill>
                    <a:srgbClr val="FFFFFF"/>
                  </a:solidFill>
                </a:rPr>
                <a:t>US K</a:t>
              </a:r>
              <a:r>
                <a:rPr lang="en-US" sz="1300" b="1">
                  <a:solidFill>
                    <a:srgbClr val="FFFFFF"/>
                  </a:solidFill>
                </a:rPr>
                <a:t>APITAL</a:t>
              </a:r>
              <a:r>
                <a:rPr lang="lt-LT" sz="1300" b="1">
                  <a:solidFill>
                    <a:srgbClr val="FFFFFF"/>
                  </a:solidFill>
                </a:rPr>
                <a:t>AS</a:t>
              </a:r>
              <a:endParaRPr lang="en-US" sz="2400">
                <a:latin typeface="Times New Roman" pitchFamily="18" charset="0"/>
              </a:endParaRPr>
            </a:p>
          </p:txBody>
        </p:sp>
      </p:grpSp>
      <p:sp>
        <p:nvSpPr>
          <p:cNvPr id="25616" name="Rectangle 16"/>
          <p:cNvSpPr>
            <a:spLocks noChangeArrowheads="1"/>
          </p:cNvSpPr>
          <p:nvPr/>
        </p:nvSpPr>
        <p:spPr bwMode="auto">
          <a:xfrm>
            <a:off x="3802063" y="636588"/>
            <a:ext cx="4225925" cy="1860550"/>
          </a:xfrm>
          <a:prstGeom prst="rect">
            <a:avLst/>
          </a:prstGeom>
          <a:solidFill>
            <a:srgbClr val="FFFFFF"/>
          </a:solidFill>
          <a:ln w="31750">
            <a:solidFill>
              <a:srgbClr val="E7B643"/>
            </a:solidFill>
            <a:miter lim="800000"/>
            <a:headEnd/>
            <a:tailEnd/>
          </a:ln>
        </p:spPr>
        <p:txBody>
          <a:bodyPr/>
          <a:lstStyle/>
          <a:p>
            <a:endParaRPr lang="lt-LT"/>
          </a:p>
        </p:txBody>
      </p:sp>
      <p:grpSp>
        <p:nvGrpSpPr>
          <p:cNvPr id="4" name="Group 17"/>
          <p:cNvGrpSpPr>
            <a:grpSpLocks/>
          </p:cNvGrpSpPr>
          <p:nvPr/>
        </p:nvGrpSpPr>
        <p:grpSpPr bwMode="auto">
          <a:xfrm>
            <a:off x="4137025" y="727075"/>
            <a:ext cx="1436688" cy="228600"/>
            <a:chOff x="2942" y="602"/>
            <a:chExt cx="905" cy="144"/>
          </a:xfrm>
        </p:grpSpPr>
        <p:sp>
          <p:nvSpPr>
            <p:cNvPr id="4203" name="Rectangle 18"/>
            <p:cNvSpPr>
              <a:spLocks noChangeArrowheads="1"/>
            </p:cNvSpPr>
            <p:nvPr/>
          </p:nvSpPr>
          <p:spPr bwMode="auto">
            <a:xfrm>
              <a:off x="3401" y="602"/>
              <a:ext cx="446" cy="144"/>
            </a:xfrm>
            <a:prstGeom prst="rect">
              <a:avLst/>
            </a:prstGeom>
            <a:noFill/>
            <a:ln w="9525">
              <a:noFill/>
              <a:miter lim="800000"/>
              <a:headEnd/>
              <a:tailEnd/>
            </a:ln>
          </p:spPr>
          <p:txBody>
            <a:bodyPr wrap="none" lIns="0" tIns="0" rIns="0" bIns="0">
              <a:spAutoFit/>
            </a:bodyPr>
            <a:lstStyle/>
            <a:p>
              <a:r>
                <a:rPr lang="en-US" sz="1500" b="1">
                  <a:solidFill>
                    <a:srgbClr val="000000"/>
                  </a:solidFill>
                </a:rPr>
                <a:t>I</a:t>
              </a:r>
              <a:r>
                <a:rPr lang="lt-LT" sz="1500" b="1">
                  <a:solidFill>
                    <a:srgbClr val="000000"/>
                  </a:solidFill>
                </a:rPr>
                <a:t>šlaidos</a:t>
              </a:r>
              <a:endParaRPr lang="en-US" sz="2400">
                <a:latin typeface="Times New Roman" pitchFamily="18" charset="0"/>
              </a:endParaRPr>
            </a:p>
          </p:txBody>
        </p:sp>
        <p:sp>
          <p:nvSpPr>
            <p:cNvPr id="4204" name="Line 19"/>
            <p:cNvSpPr>
              <a:spLocks noChangeShapeType="1"/>
            </p:cNvSpPr>
            <p:nvPr/>
          </p:nvSpPr>
          <p:spPr bwMode="auto">
            <a:xfrm>
              <a:off x="2942" y="675"/>
              <a:ext cx="366" cy="1"/>
            </a:xfrm>
            <a:prstGeom prst="line">
              <a:avLst/>
            </a:prstGeom>
            <a:noFill/>
            <a:ln w="36513">
              <a:solidFill>
                <a:srgbClr val="0000FF"/>
              </a:solidFill>
              <a:round/>
              <a:headEnd/>
              <a:tailEnd/>
            </a:ln>
          </p:spPr>
          <p:txBody>
            <a:bodyPr/>
            <a:lstStyle/>
            <a:p>
              <a:endParaRPr lang="lt-LT"/>
            </a:p>
          </p:txBody>
        </p:sp>
      </p:grpSp>
      <p:grpSp>
        <p:nvGrpSpPr>
          <p:cNvPr id="5" name="Group 20"/>
          <p:cNvGrpSpPr>
            <a:grpSpLocks/>
          </p:cNvGrpSpPr>
          <p:nvPr/>
        </p:nvGrpSpPr>
        <p:grpSpPr bwMode="auto">
          <a:xfrm>
            <a:off x="4137025" y="925513"/>
            <a:ext cx="1512888" cy="228600"/>
            <a:chOff x="2942" y="791"/>
            <a:chExt cx="953" cy="144"/>
          </a:xfrm>
        </p:grpSpPr>
        <p:sp>
          <p:nvSpPr>
            <p:cNvPr id="4201" name="Rectangle 21"/>
            <p:cNvSpPr>
              <a:spLocks noChangeArrowheads="1"/>
            </p:cNvSpPr>
            <p:nvPr/>
          </p:nvSpPr>
          <p:spPr bwMode="auto">
            <a:xfrm>
              <a:off x="3401" y="791"/>
              <a:ext cx="494" cy="144"/>
            </a:xfrm>
            <a:prstGeom prst="rect">
              <a:avLst/>
            </a:prstGeom>
            <a:noFill/>
            <a:ln w="9525">
              <a:noFill/>
              <a:miter lim="800000"/>
              <a:headEnd/>
              <a:tailEnd/>
            </a:ln>
          </p:spPr>
          <p:txBody>
            <a:bodyPr wrap="none" lIns="0" tIns="0" rIns="0" bIns="0">
              <a:spAutoFit/>
            </a:bodyPr>
            <a:lstStyle/>
            <a:p>
              <a:r>
                <a:rPr lang="lt-LT" sz="1500" b="1">
                  <a:solidFill>
                    <a:srgbClr val="000000"/>
                  </a:solidFill>
                </a:rPr>
                <a:t>Pajamos</a:t>
              </a:r>
              <a:endParaRPr lang="en-US" sz="2400">
                <a:latin typeface="Times New Roman" pitchFamily="18" charset="0"/>
              </a:endParaRPr>
            </a:p>
          </p:txBody>
        </p:sp>
        <p:sp>
          <p:nvSpPr>
            <p:cNvPr id="4202" name="Line 22"/>
            <p:cNvSpPr>
              <a:spLocks noChangeShapeType="1"/>
            </p:cNvSpPr>
            <p:nvPr/>
          </p:nvSpPr>
          <p:spPr bwMode="auto">
            <a:xfrm>
              <a:off x="2942" y="857"/>
              <a:ext cx="366" cy="1"/>
            </a:xfrm>
            <a:prstGeom prst="line">
              <a:avLst/>
            </a:prstGeom>
            <a:noFill/>
            <a:ln w="36513">
              <a:solidFill>
                <a:srgbClr val="008000"/>
              </a:solidFill>
              <a:round/>
              <a:headEnd/>
              <a:tailEnd/>
            </a:ln>
          </p:spPr>
          <p:txBody>
            <a:bodyPr/>
            <a:lstStyle/>
            <a:p>
              <a:endParaRPr lang="lt-LT"/>
            </a:p>
          </p:txBody>
        </p:sp>
      </p:grpSp>
      <p:grpSp>
        <p:nvGrpSpPr>
          <p:cNvPr id="6" name="Group 23"/>
          <p:cNvGrpSpPr>
            <a:grpSpLocks/>
          </p:cNvGrpSpPr>
          <p:nvPr/>
        </p:nvGrpSpPr>
        <p:grpSpPr bwMode="auto">
          <a:xfrm>
            <a:off x="4127500" y="1162050"/>
            <a:ext cx="3878263" cy="1357313"/>
            <a:chOff x="2940" y="964"/>
            <a:chExt cx="2443" cy="855"/>
          </a:xfrm>
        </p:grpSpPr>
        <p:sp>
          <p:nvSpPr>
            <p:cNvPr id="4198" name="Rectangle 24"/>
            <p:cNvSpPr>
              <a:spLocks noChangeArrowheads="1"/>
            </p:cNvSpPr>
            <p:nvPr/>
          </p:nvSpPr>
          <p:spPr bwMode="auto">
            <a:xfrm>
              <a:off x="3398" y="964"/>
              <a:ext cx="380" cy="144"/>
            </a:xfrm>
            <a:prstGeom prst="rect">
              <a:avLst/>
            </a:prstGeom>
            <a:noFill/>
            <a:ln w="9525">
              <a:noFill/>
              <a:miter lim="800000"/>
              <a:headEnd/>
              <a:tailEnd/>
            </a:ln>
          </p:spPr>
          <p:txBody>
            <a:bodyPr wrap="none" lIns="0" tIns="0" rIns="0" bIns="0">
              <a:spAutoFit/>
            </a:bodyPr>
            <a:lstStyle/>
            <a:p>
              <a:r>
                <a:rPr lang="en-US" sz="1500" b="1">
                  <a:solidFill>
                    <a:srgbClr val="000000"/>
                  </a:solidFill>
                </a:rPr>
                <a:t>Ri</a:t>
              </a:r>
              <a:r>
                <a:rPr lang="lt-LT" sz="1500" b="1">
                  <a:solidFill>
                    <a:srgbClr val="000000"/>
                  </a:solidFill>
                </a:rPr>
                <a:t>zika</a:t>
              </a:r>
              <a:r>
                <a:rPr lang="en-US" sz="1500" b="1">
                  <a:solidFill>
                    <a:srgbClr val="000000"/>
                  </a:solidFill>
                </a:rPr>
                <a:t> </a:t>
              </a:r>
              <a:endParaRPr lang="en-US" sz="2400">
                <a:latin typeface="Times New Roman" pitchFamily="18" charset="0"/>
              </a:endParaRPr>
            </a:p>
          </p:txBody>
        </p:sp>
        <p:sp>
          <p:nvSpPr>
            <p:cNvPr id="4199" name="Rectangle 25"/>
            <p:cNvSpPr>
              <a:spLocks noChangeArrowheads="1"/>
            </p:cNvSpPr>
            <p:nvPr/>
          </p:nvSpPr>
          <p:spPr bwMode="auto">
            <a:xfrm>
              <a:off x="3399" y="1099"/>
              <a:ext cx="1984" cy="720"/>
            </a:xfrm>
            <a:prstGeom prst="rect">
              <a:avLst/>
            </a:prstGeom>
            <a:noFill/>
            <a:ln w="9525">
              <a:noFill/>
              <a:miter lim="800000"/>
              <a:headEnd/>
              <a:tailEnd/>
            </a:ln>
          </p:spPr>
          <p:txBody>
            <a:bodyPr wrap="none" lIns="0" tIns="0" rIns="0" bIns="0">
              <a:spAutoFit/>
            </a:bodyPr>
            <a:lstStyle/>
            <a:p>
              <a:pPr marL="495300" indent="-495300">
                <a:buFontTx/>
                <a:buAutoNum type="romanLcParenBoth"/>
              </a:pPr>
              <a:r>
                <a:rPr lang="en-US" sz="1500">
                  <a:solidFill>
                    <a:srgbClr val="000000"/>
                  </a:solidFill>
                </a:rPr>
                <a:t>technolog</a:t>
              </a:r>
              <a:r>
                <a:rPr lang="lt-LT" sz="1500">
                  <a:solidFill>
                    <a:srgbClr val="000000"/>
                  </a:solidFill>
                </a:rPr>
                <a:t>inė</a:t>
              </a:r>
              <a:r>
                <a:rPr lang="en-US" sz="1500">
                  <a:solidFill>
                    <a:srgbClr val="000000"/>
                  </a:solidFill>
                </a:rPr>
                <a:t>, </a:t>
              </a:r>
              <a:endParaRPr lang="lt-LT" sz="1500">
                <a:solidFill>
                  <a:srgbClr val="000000"/>
                </a:solidFill>
              </a:endParaRPr>
            </a:p>
            <a:p>
              <a:pPr marL="495300" indent="-495300">
                <a:buFontTx/>
                <a:buAutoNum type="romanLcParenBoth"/>
              </a:pPr>
              <a:r>
                <a:rPr lang="lt-LT" sz="1500">
                  <a:solidFill>
                    <a:srgbClr val="000000"/>
                  </a:solidFill>
                </a:rPr>
                <a:t>rinkos</a:t>
              </a:r>
              <a:r>
                <a:rPr lang="en-US" sz="1500">
                  <a:solidFill>
                    <a:srgbClr val="000000"/>
                  </a:solidFill>
                </a:rPr>
                <a:t>, </a:t>
              </a:r>
              <a:r>
                <a:rPr lang="lt-LT" sz="1500">
                  <a:solidFill>
                    <a:srgbClr val="000000"/>
                  </a:solidFill>
                </a:rPr>
                <a:t> </a:t>
              </a:r>
            </a:p>
            <a:p>
              <a:pPr marL="495300" indent="-495300">
                <a:buFontTx/>
                <a:buAutoNum type="romanLcParenBoth"/>
              </a:pPr>
              <a:r>
                <a:rPr lang="lt-LT" sz="1500">
                  <a:solidFill>
                    <a:srgbClr val="000000"/>
                  </a:solidFill>
                </a:rPr>
                <a:t>žmonių išteklių: </a:t>
              </a:r>
            </a:p>
            <a:p>
              <a:pPr marL="952500" lvl="1" indent="-495300">
                <a:buFontTx/>
                <a:buChar char="•"/>
              </a:pPr>
              <a:r>
                <a:rPr lang="lt-LT" sz="1500">
                  <a:solidFill>
                    <a:srgbClr val="000000"/>
                  </a:solidFill>
                </a:rPr>
                <a:t>kvalifikuoto personalo bei </a:t>
              </a:r>
            </a:p>
            <a:p>
              <a:pPr marL="952500" lvl="1" indent="-495300">
                <a:buFontTx/>
                <a:buChar char="•"/>
              </a:pPr>
              <a:r>
                <a:rPr lang="lt-LT" sz="1500">
                  <a:solidFill>
                    <a:srgbClr val="000000"/>
                  </a:solidFill>
                </a:rPr>
                <a:t>projekto vadybos</a:t>
              </a:r>
              <a:endParaRPr lang="en-US" sz="2400">
                <a:latin typeface="Times New Roman" pitchFamily="18" charset="0"/>
              </a:endParaRPr>
            </a:p>
          </p:txBody>
        </p:sp>
        <p:sp>
          <p:nvSpPr>
            <p:cNvPr id="4200" name="Line 26"/>
            <p:cNvSpPr>
              <a:spLocks noChangeShapeType="1"/>
            </p:cNvSpPr>
            <p:nvPr/>
          </p:nvSpPr>
          <p:spPr bwMode="auto">
            <a:xfrm>
              <a:off x="2940" y="1030"/>
              <a:ext cx="365" cy="1"/>
            </a:xfrm>
            <a:prstGeom prst="line">
              <a:avLst/>
            </a:prstGeom>
            <a:noFill/>
            <a:ln w="36513">
              <a:solidFill>
                <a:srgbClr val="FF0000"/>
              </a:solidFill>
              <a:round/>
              <a:headEnd/>
              <a:tailEnd/>
            </a:ln>
          </p:spPr>
          <p:txBody>
            <a:bodyPr/>
            <a:lstStyle/>
            <a:p>
              <a:endParaRPr lang="lt-LT"/>
            </a:p>
          </p:txBody>
        </p:sp>
      </p:grpSp>
      <p:grpSp>
        <p:nvGrpSpPr>
          <p:cNvPr id="7" name="Group 27"/>
          <p:cNvGrpSpPr>
            <a:grpSpLocks/>
          </p:cNvGrpSpPr>
          <p:nvPr/>
        </p:nvGrpSpPr>
        <p:grpSpPr bwMode="auto">
          <a:xfrm>
            <a:off x="7304088" y="1379538"/>
            <a:ext cx="1381125" cy="2349500"/>
            <a:chOff x="4601" y="869"/>
            <a:chExt cx="870" cy="1480"/>
          </a:xfrm>
        </p:grpSpPr>
        <p:sp>
          <p:nvSpPr>
            <p:cNvPr id="4167" name="Line 28"/>
            <p:cNvSpPr>
              <a:spLocks noChangeShapeType="1"/>
            </p:cNvSpPr>
            <p:nvPr/>
          </p:nvSpPr>
          <p:spPr bwMode="auto">
            <a:xfrm>
              <a:off x="5470" y="869"/>
              <a:ext cx="1" cy="461"/>
            </a:xfrm>
            <a:prstGeom prst="line">
              <a:avLst/>
            </a:prstGeom>
            <a:noFill/>
            <a:ln w="7938">
              <a:solidFill>
                <a:srgbClr val="008000"/>
              </a:solidFill>
              <a:round/>
              <a:headEnd/>
              <a:tailEnd/>
            </a:ln>
          </p:spPr>
          <p:txBody>
            <a:bodyPr/>
            <a:lstStyle/>
            <a:p>
              <a:endParaRPr lang="lt-LT"/>
            </a:p>
          </p:txBody>
        </p:sp>
        <p:grpSp>
          <p:nvGrpSpPr>
            <p:cNvPr id="8" name="Group 29"/>
            <p:cNvGrpSpPr>
              <a:grpSpLocks/>
            </p:cNvGrpSpPr>
            <p:nvPr/>
          </p:nvGrpSpPr>
          <p:grpSpPr bwMode="auto">
            <a:xfrm>
              <a:off x="4601" y="968"/>
              <a:ext cx="837" cy="1381"/>
              <a:chOff x="4601" y="968"/>
              <a:chExt cx="837" cy="1381"/>
            </a:xfrm>
          </p:grpSpPr>
          <p:sp>
            <p:nvSpPr>
              <p:cNvPr id="4169" name="Line 30"/>
              <p:cNvSpPr>
                <a:spLocks noChangeShapeType="1"/>
              </p:cNvSpPr>
              <p:nvPr/>
            </p:nvSpPr>
            <p:spPr bwMode="auto">
              <a:xfrm>
                <a:off x="4813" y="1971"/>
                <a:ext cx="1" cy="49"/>
              </a:xfrm>
              <a:prstGeom prst="line">
                <a:avLst/>
              </a:prstGeom>
              <a:noFill/>
              <a:ln w="7938">
                <a:solidFill>
                  <a:srgbClr val="008000"/>
                </a:solidFill>
                <a:round/>
                <a:headEnd/>
                <a:tailEnd/>
              </a:ln>
            </p:spPr>
            <p:txBody>
              <a:bodyPr/>
              <a:lstStyle/>
              <a:p>
                <a:endParaRPr lang="lt-LT"/>
              </a:p>
            </p:txBody>
          </p:sp>
          <p:sp>
            <p:nvSpPr>
              <p:cNvPr id="4170" name="Line 31"/>
              <p:cNvSpPr>
                <a:spLocks noChangeShapeType="1"/>
              </p:cNvSpPr>
              <p:nvPr/>
            </p:nvSpPr>
            <p:spPr bwMode="auto">
              <a:xfrm>
                <a:off x="4714" y="2062"/>
                <a:ext cx="1" cy="24"/>
              </a:xfrm>
              <a:prstGeom prst="line">
                <a:avLst/>
              </a:prstGeom>
              <a:noFill/>
              <a:ln w="7938">
                <a:solidFill>
                  <a:srgbClr val="008000"/>
                </a:solidFill>
                <a:round/>
                <a:headEnd/>
                <a:tailEnd/>
              </a:ln>
            </p:spPr>
            <p:txBody>
              <a:bodyPr/>
              <a:lstStyle/>
              <a:p>
                <a:endParaRPr lang="lt-LT"/>
              </a:p>
            </p:txBody>
          </p:sp>
          <p:grpSp>
            <p:nvGrpSpPr>
              <p:cNvPr id="9" name="Group 32"/>
              <p:cNvGrpSpPr>
                <a:grpSpLocks/>
              </p:cNvGrpSpPr>
              <p:nvPr/>
            </p:nvGrpSpPr>
            <p:grpSpPr bwMode="auto">
              <a:xfrm>
                <a:off x="4601" y="968"/>
                <a:ext cx="837" cy="1381"/>
                <a:chOff x="4601" y="968"/>
                <a:chExt cx="837" cy="1381"/>
              </a:xfrm>
            </p:grpSpPr>
            <p:sp>
              <p:nvSpPr>
                <p:cNvPr id="4173" name="Rectangle 33"/>
                <p:cNvSpPr>
                  <a:spLocks noChangeArrowheads="1"/>
                </p:cNvSpPr>
                <p:nvPr/>
              </p:nvSpPr>
              <p:spPr bwMode="auto">
                <a:xfrm>
                  <a:off x="4601" y="2232"/>
                  <a:ext cx="460" cy="113"/>
                </a:xfrm>
                <a:prstGeom prst="rect">
                  <a:avLst/>
                </a:prstGeom>
                <a:solidFill>
                  <a:srgbClr val="A22B57"/>
                </a:solidFill>
                <a:ln w="7938">
                  <a:solidFill>
                    <a:srgbClr val="000000"/>
                  </a:solidFill>
                  <a:miter lim="800000"/>
                  <a:headEnd/>
                  <a:tailEnd/>
                </a:ln>
              </p:spPr>
              <p:txBody>
                <a:bodyPr/>
                <a:lstStyle/>
                <a:p>
                  <a:endParaRPr lang="lt-LT"/>
                </a:p>
              </p:txBody>
            </p:sp>
            <p:grpSp>
              <p:nvGrpSpPr>
                <p:cNvPr id="10" name="Group 34"/>
                <p:cNvGrpSpPr>
                  <a:grpSpLocks/>
                </p:cNvGrpSpPr>
                <p:nvPr/>
              </p:nvGrpSpPr>
              <p:grpSpPr bwMode="auto">
                <a:xfrm>
                  <a:off x="4747" y="968"/>
                  <a:ext cx="691" cy="1094"/>
                  <a:chOff x="4747" y="968"/>
                  <a:chExt cx="691" cy="1094"/>
                </a:xfrm>
              </p:grpSpPr>
              <p:sp>
                <p:nvSpPr>
                  <p:cNvPr id="4177" name="Line 35"/>
                  <p:cNvSpPr>
                    <a:spLocks noChangeShapeType="1"/>
                  </p:cNvSpPr>
                  <p:nvPr/>
                </p:nvSpPr>
                <p:spPr bwMode="auto">
                  <a:xfrm>
                    <a:off x="5404" y="1033"/>
                    <a:ext cx="1" cy="363"/>
                  </a:xfrm>
                  <a:prstGeom prst="line">
                    <a:avLst/>
                  </a:prstGeom>
                  <a:noFill/>
                  <a:ln w="7938">
                    <a:solidFill>
                      <a:srgbClr val="008000"/>
                    </a:solidFill>
                    <a:round/>
                    <a:headEnd/>
                    <a:tailEnd/>
                  </a:ln>
                </p:spPr>
                <p:txBody>
                  <a:bodyPr/>
                  <a:lstStyle/>
                  <a:p>
                    <a:endParaRPr lang="lt-LT"/>
                  </a:p>
                </p:txBody>
              </p:sp>
              <p:sp>
                <p:nvSpPr>
                  <p:cNvPr id="4178" name="Line 36"/>
                  <p:cNvSpPr>
                    <a:spLocks noChangeShapeType="1"/>
                  </p:cNvSpPr>
                  <p:nvPr/>
                </p:nvSpPr>
                <p:spPr bwMode="auto">
                  <a:xfrm>
                    <a:off x="5338" y="1165"/>
                    <a:ext cx="1" cy="329"/>
                  </a:xfrm>
                  <a:prstGeom prst="line">
                    <a:avLst/>
                  </a:prstGeom>
                  <a:noFill/>
                  <a:ln w="7938">
                    <a:solidFill>
                      <a:srgbClr val="008000"/>
                    </a:solidFill>
                    <a:round/>
                    <a:headEnd/>
                    <a:tailEnd/>
                  </a:ln>
                </p:spPr>
                <p:txBody>
                  <a:bodyPr/>
                  <a:lstStyle/>
                  <a:p>
                    <a:endParaRPr lang="lt-LT"/>
                  </a:p>
                </p:txBody>
              </p:sp>
              <p:sp>
                <p:nvSpPr>
                  <p:cNvPr id="4179" name="Line 37"/>
                  <p:cNvSpPr>
                    <a:spLocks noChangeShapeType="1"/>
                  </p:cNvSpPr>
                  <p:nvPr/>
                </p:nvSpPr>
                <p:spPr bwMode="auto">
                  <a:xfrm>
                    <a:off x="5273" y="1297"/>
                    <a:ext cx="1" cy="296"/>
                  </a:xfrm>
                  <a:prstGeom prst="line">
                    <a:avLst/>
                  </a:prstGeom>
                  <a:noFill/>
                  <a:ln w="7938">
                    <a:solidFill>
                      <a:srgbClr val="008000"/>
                    </a:solidFill>
                    <a:round/>
                    <a:headEnd/>
                    <a:tailEnd/>
                  </a:ln>
                </p:spPr>
                <p:txBody>
                  <a:bodyPr/>
                  <a:lstStyle/>
                  <a:p>
                    <a:endParaRPr lang="lt-LT"/>
                  </a:p>
                </p:txBody>
              </p:sp>
              <p:sp>
                <p:nvSpPr>
                  <p:cNvPr id="4180" name="Line 38"/>
                  <p:cNvSpPr>
                    <a:spLocks noChangeShapeType="1"/>
                  </p:cNvSpPr>
                  <p:nvPr/>
                </p:nvSpPr>
                <p:spPr bwMode="auto">
                  <a:xfrm>
                    <a:off x="5207" y="1428"/>
                    <a:ext cx="1" cy="231"/>
                  </a:xfrm>
                  <a:prstGeom prst="line">
                    <a:avLst/>
                  </a:prstGeom>
                  <a:noFill/>
                  <a:ln w="7938">
                    <a:solidFill>
                      <a:srgbClr val="008000"/>
                    </a:solidFill>
                    <a:round/>
                    <a:headEnd/>
                    <a:tailEnd/>
                  </a:ln>
                </p:spPr>
                <p:txBody>
                  <a:bodyPr/>
                  <a:lstStyle/>
                  <a:p>
                    <a:endParaRPr lang="lt-LT"/>
                  </a:p>
                </p:txBody>
              </p:sp>
              <p:sp>
                <p:nvSpPr>
                  <p:cNvPr id="4181" name="Line 39"/>
                  <p:cNvSpPr>
                    <a:spLocks noChangeShapeType="1"/>
                  </p:cNvSpPr>
                  <p:nvPr/>
                </p:nvSpPr>
                <p:spPr bwMode="auto">
                  <a:xfrm>
                    <a:off x="5141" y="1527"/>
                    <a:ext cx="1" cy="198"/>
                  </a:xfrm>
                  <a:prstGeom prst="line">
                    <a:avLst/>
                  </a:prstGeom>
                  <a:noFill/>
                  <a:ln w="7938">
                    <a:solidFill>
                      <a:srgbClr val="008000"/>
                    </a:solidFill>
                    <a:round/>
                    <a:headEnd/>
                    <a:tailEnd/>
                  </a:ln>
                </p:spPr>
                <p:txBody>
                  <a:bodyPr/>
                  <a:lstStyle/>
                  <a:p>
                    <a:endParaRPr lang="lt-LT"/>
                  </a:p>
                </p:txBody>
              </p:sp>
              <p:sp>
                <p:nvSpPr>
                  <p:cNvPr id="4182" name="Line 40"/>
                  <p:cNvSpPr>
                    <a:spLocks noChangeShapeType="1"/>
                  </p:cNvSpPr>
                  <p:nvPr/>
                </p:nvSpPr>
                <p:spPr bwMode="auto">
                  <a:xfrm>
                    <a:off x="5075" y="1626"/>
                    <a:ext cx="1" cy="164"/>
                  </a:xfrm>
                  <a:prstGeom prst="line">
                    <a:avLst/>
                  </a:prstGeom>
                  <a:noFill/>
                  <a:ln w="7938">
                    <a:solidFill>
                      <a:srgbClr val="008000"/>
                    </a:solidFill>
                    <a:round/>
                    <a:headEnd/>
                    <a:tailEnd/>
                  </a:ln>
                </p:spPr>
                <p:txBody>
                  <a:bodyPr/>
                  <a:lstStyle/>
                  <a:p>
                    <a:endParaRPr lang="lt-LT"/>
                  </a:p>
                </p:txBody>
              </p:sp>
              <p:sp>
                <p:nvSpPr>
                  <p:cNvPr id="4183" name="Line 41"/>
                  <p:cNvSpPr>
                    <a:spLocks noChangeShapeType="1"/>
                  </p:cNvSpPr>
                  <p:nvPr/>
                </p:nvSpPr>
                <p:spPr bwMode="auto">
                  <a:xfrm>
                    <a:off x="5010" y="1725"/>
                    <a:ext cx="1" cy="131"/>
                  </a:xfrm>
                  <a:prstGeom prst="line">
                    <a:avLst/>
                  </a:prstGeom>
                  <a:noFill/>
                  <a:ln w="7938">
                    <a:solidFill>
                      <a:srgbClr val="008000"/>
                    </a:solidFill>
                    <a:round/>
                    <a:headEnd/>
                    <a:tailEnd/>
                  </a:ln>
                </p:spPr>
                <p:txBody>
                  <a:bodyPr/>
                  <a:lstStyle/>
                  <a:p>
                    <a:endParaRPr lang="lt-LT"/>
                  </a:p>
                </p:txBody>
              </p:sp>
              <p:sp>
                <p:nvSpPr>
                  <p:cNvPr id="4184" name="Line 42"/>
                  <p:cNvSpPr>
                    <a:spLocks noChangeShapeType="1"/>
                  </p:cNvSpPr>
                  <p:nvPr/>
                </p:nvSpPr>
                <p:spPr bwMode="auto">
                  <a:xfrm>
                    <a:off x="4944" y="1806"/>
                    <a:ext cx="1" cy="99"/>
                  </a:xfrm>
                  <a:prstGeom prst="line">
                    <a:avLst/>
                  </a:prstGeom>
                  <a:noFill/>
                  <a:ln w="7938">
                    <a:solidFill>
                      <a:srgbClr val="008000"/>
                    </a:solidFill>
                    <a:round/>
                    <a:headEnd/>
                    <a:tailEnd/>
                  </a:ln>
                </p:spPr>
                <p:txBody>
                  <a:bodyPr/>
                  <a:lstStyle/>
                  <a:p>
                    <a:endParaRPr lang="lt-LT"/>
                  </a:p>
                </p:txBody>
              </p:sp>
              <p:sp>
                <p:nvSpPr>
                  <p:cNvPr id="4185" name="Line 43"/>
                  <p:cNvSpPr>
                    <a:spLocks noChangeShapeType="1"/>
                  </p:cNvSpPr>
                  <p:nvPr/>
                </p:nvSpPr>
                <p:spPr bwMode="auto">
                  <a:xfrm>
                    <a:off x="4878" y="1889"/>
                    <a:ext cx="1" cy="82"/>
                  </a:xfrm>
                  <a:prstGeom prst="line">
                    <a:avLst/>
                  </a:prstGeom>
                  <a:noFill/>
                  <a:ln w="7938">
                    <a:solidFill>
                      <a:srgbClr val="008000"/>
                    </a:solidFill>
                    <a:round/>
                    <a:headEnd/>
                    <a:tailEnd/>
                  </a:ln>
                </p:spPr>
                <p:txBody>
                  <a:bodyPr/>
                  <a:lstStyle/>
                  <a:p>
                    <a:endParaRPr lang="lt-LT"/>
                  </a:p>
                </p:txBody>
              </p:sp>
              <p:sp>
                <p:nvSpPr>
                  <p:cNvPr id="4186" name="Line 44"/>
                  <p:cNvSpPr>
                    <a:spLocks noChangeShapeType="1"/>
                  </p:cNvSpPr>
                  <p:nvPr/>
                </p:nvSpPr>
                <p:spPr bwMode="auto">
                  <a:xfrm>
                    <a:off x="4845" y="1930"/>
                    <a:ext cx="1" cy="66"/>
                  </a:xfrm>
                  <a:prstGeom prst="line">
                    <a:avLst/>
                  </a:prstGeom>
                  <a:noFill/>
                  <a:ln w="7938">
                    <a:solidFill>
                      <a:srgbClr val="008000"/>
                    </a:solidFill>
                    <a:round/>
                    <a:headEnd/>
                    <a:tailEnd/>
                  </a:ln>
                </p:spPr>
                <p:txBody>
                  <a:bodyPr/>
                  <a:lstStyle/>
                  <a:p>
                    <a:endParaRPr lang="lt-LT"/>
                  </a:p>
                </p:txBody>
              </p:sp>
              <p:sp>
                <p:nvSpPr>
                  <p:cNvPr id="4187" name="Line 45"/>
                  <p:cNvSpPr>
                    <a:spLocks noChangeShapeType="1"/>
                  </p:cNvSpPr>
                  <p:nvPr/>
                </p:nvSpPr>
                <p:spPr bwMode="auto">
                  <a:xfrm>
                    <a:off x="5437" y="968"/>
                    <a:ext cx="1" cy="394"/>
                  </a:xfrm>
                  <a:prstGeom prst="line">
                    <a:avLst/>
                  </a:prstGeom>
                  <a:noFill/>
                  <a:ln w="7938">
                    <a:solidFill>
                      <a:srgbClr val="008000"/>
                    </a:solidFill>
                    <a:round/>
                    <a:headEnd/>
                    <a:tailEnd/>
                  </a:ln>
                </p:spPr>
                <p:txBody>
                  <a:bodyPr/>
                  <a:lstStyle/>
                  <a:p>
                    <a:endParaRPr lang="lt-LT"/>
                  </a:p>
                </p:txBody>
              </p:sp>
              <p:sp>
                <p:nvSpPr>
                  <p:cNvPr id="4188" name="Line 46"/>
                  <p:cNvSpPr>
                    <a:spLocks noChangeShapeType="1"/>
                  </p:cNvSpPr>
                  <p:nvPr/>
                </p:nvSpPr>
                <p:spPr bwMode="auto">
                  <a:xfrm>
                    <a:off x="5371" y="1116"/>
                    <a:ext cx="1" cy="329"/>
                  </a:xfrm>
                  <a:prstGeom prst="line">
                    <a:avLst/>
                  </a:prstGeom>
                  <a:noFill/>
                  <a:ln w="7938">
                    <a:solidFill>
                      <a:srgbClr val="008000"/>
                    </a:solidFill>
                    <a:round/>
                    <a:headEnd/>
                    <a:tailEnd/>
                  </a:ln>
                </p:spPr>
                <p:txBody>
                  <a:bodyPr/>
                  <a:lstStyle/>
                  <a:p>
                    <a:endParaRPr lang="lt-LT"/>
                  </a:p>
                </p:txBody>
              </p:sp>
              <p:sp>
                <p:nvSpPr>
                  <p:cNvPr id="4189" name="Line 47"/>
                  <p:cNvSpPr>
                    <a:spLocks noChangeShapeType="1"/>
                  </p:cNvSpPr>
                  <p:nvPr/>
                </p:nvSpPr>
                <p:spPr bwMode="auto">
                  <a:xfrm>
                    <a:off x="5305" y="1247"/>
                    <a:ext cx="1" cy="280"/>
                  </a:xfrm>
                  <a:prstGeom prst="line">
                    <a:avLst/>
                  </a:prstGeom>
                  <a:noFill/>
                  <a:ln w="7938">
                    <a:solidFill>
                      <a:srgbClr val="008000"/>
                    </a:solidFill>
                    <a:round/>
                    <a:headEnd/>
                    <a:tailEnd/>
                  </a:ln>
                </p:spPr>
                <p:txBody>
                  <a:bodyPr/>
                  <a:lstStyle/>
                  <a:p>
                    <a:endParaRPr lang="lt-LT"/>
                  </a:p>
                </p:txBody>
              </p:sp>
              <p:sp>
                <p:nvSpPr>
                  <p:cNvPr id="4190" name="Line 48"/>
                  <p:cNvSpPr>
                    <a:spLocks noChangeShapeType="1"/>
                  </p:cNvSpPr>
                  <p:nvPr/>
                </p:nvSpPr>
                <p:spPr bwMode="auto">
                  <a:xfrm>
                    <a:off x="5239" y="1362"/>
                    <a:ext cx="1" cy="264"/>
                  </a:xfrm>
                  <a:prstGeom prst="line">
                    <a:avLst/>
                  </a:prstGeom>
                  <a:noFill/>
                  <a:ln w="7938">
                    <a:solidFill>
                      <a:srgbClr val="008000"/>
                    </a:solidFill>
                    <a:round/>
                    <a:headEnd/>
                    <a:tailEnd/>
                  </a:ln>
                </p:spPr>
                <p:txBody>
                  <a:bodyPr/>
                  <a:lstStyle/>
                  <a:p>
                    <a:endParaRPr lang="lt-LT"/>
                  </a:p>
                </p:txBody>
              </p:sp>
              <p:sp>
                <p:nvSpPr>
                  <p:cNvPr id="4191" name="Line 49"/>
                  <p:cNvSpPr>
                    <a:spLocks noChangeShapeType="1"/>
                  </p:cNvSpPr>
                  <p:nvPr/>
                </p:nvSpPr>
                <p:spPr bwMode="auto">
                  <a:xfrm>
                    <a:off x="5174" y="1477"/>
                    <a:ext cx="1" cy="214"/>
                  </a:xfrm>
                  <a:prstGeom prst="line">
                    <a:avLst/>
                  </a:prstGeom>
                  <a:noFill/>
                  <a:ln w="7938">
                    <a:solidFill>
                      <a:srgbClr val="008000"/>
                    </a:solidFill>
                    <a:round/>
                    <a:headEnd/>
                    <a:tailEnd/>
                  </a:ln>
                </p:spPr>
                <p:txBody>
                  <a:bodyPr/>
                  <a:lstStyle/>
                  <a:p>
                    <a:endParaRPr lang="lt-LT"/>
                  </a:p>
                </p:txBody>
              </p:sp>
              <p:sp>
                <p:nvSpPr>
                  <p:cNvPr id="4192" name="Line 50"/>
                  <p:cNvSpPr>
                    <a:spLocks noChangeShapeType="1"/>
                  </p:cNvSpPr>
                  <p:nvPr/>
                </p:nvSpPr>
                <p:spPr bwMode="auto">
                  <a:xfrm>
                    <a:off x="5108" y="1576"/>
                    <a:ext cx="1" cy="181"/>
                  </a:xfrm>
                  <a:prstGeom prst="line">
                    <a:avLst/>
                  </a:prstGeom>
                  <a:noFill/>
                  <a:ln w="7938">
                    <a:solidFill>
                      <a:srgbClr val="008000"/>
                    </a:solidFill>
                    <a:round/>
                    <a:headEnd/>
                    <a:tailEnd/>
                  </a:ln>
                </p:spPr>
                <p:txBody>
                  <a:bodyPr/>
                  <a:lstStyle/>
                  <a:p>
                    <a:endParaRPr lang="lt-LT"/>
                  </a:p>
                </p:txBody>
              </p:sp>
              <p:sp>
                <p:nvSpPr>
                  <p:cNvPr id="4193" name="Line 51"/>
                  <p:cNvSpPr>
                    <a:spLocks noChangeShapeType="1"/>
                  </p:cNvSpPr>
                  <p:nvPr/>
                </p:nvSpPr>
                <p:spPr bwMode="auto">
                  <a:xfrm>
                    <a:off x="5042" y="1675"/>
                    <a:ext cx="1" cy="148"/>
                  </a:xfrm>
                  <a:prstGeom prst="line">
                    <a:avLst/>
                  </a:prstGeom>
                  <a:noFill/>
                  <a:ln w="7938">
                    <a:solidFill>
                      <a:srgbClr val="008000"/>
                    </a:solidFill>
                    <a:round/>
                    <a:headEnd/>
                    <a:tailEnd/>
                  </a:ln>
                </p:spPr>
                <p:txBody>
                  <a:bodyPr/>
                  <a:lstStyle/>
                  <a:p>
                    <a:endParaRPr lang="lt-LT"/>
                  </a:p>
                </p:txBody>
              </p:sp>
              <p:sp>
                <p:nvSpPr>
                  <p:cNvPr id="4194" name="Line 52"/>
                  <p:cNvSpPr>
                    <a:spLocks noChangeShapeType="1"/>
                  </p:cNvSpPr>
                  <p:nvPr/>
                </p:nvSpPr>
                <p:spPr bwMode="auto">
                  <a:xfrm>
                    <a:off x="4976" y="1766"/>
                    <a:ext cx="1" cy="115"/>
                  </a:xfrm>
                  <a:prstGeom prst="line">
                    <a:avLst/>
                  </a:prstGeom>
                  <a:noFill/>
                  <a:ln w="7938">
                    <a:solidFill>
                      <a:srgbClr val="008000"/>
                    </a:solidFill>
                    <a:round/>
                    <a:headEnd/>
                    <a:tailEnd/>
                  </a:ln>
                </p:spPr>
                <p:txBody>
                  <a:bodyPr/>
                  <a:lstStyle/>
                  <a:p>
                    <a:endParaRPr lang="lt-LT"/>
                  </a:p>
                </p:txBody>
              </p:sp>
              <p:sp>
                <p:nvSpPr>
                  <p:cNvPr id="4195" name="Line 53"/>
                  <p:cNvSpPr>
                    <a:spLocks noChangeShapeType="1"/>
                  </p:cNvSpPr>
                  <p:nvPr/>
                </p:nvSpPr>
                <p:spPr bwMode="auto">
                  <a:xfrm>
                    <a:off x="4911" y="1840"/>
                    <a:ext cx="1" cy="98"/>
                  </a:xfrm>
                  <a:prstGeom prst="line">
                    <a:avLst/>
                  </a:prstGeom>
                  <a:noFill/>
                  <a:ln w="7938">
                    <a:solidFill>
                      <a:srgbClr val="008000"/>
                    </a:solidFill>
                    <a:round/>
                    <a:headEnd/>
                    <a:tailEnd/>
                  </a:ln>
                </p:spPr>
                <p:txBody>
                  <a:bodyPr/>
                  <a:lstStyle/>
                  <a:p>
                    <a:endParaRPr lang="lt-LT"/>
                  </a:p>
                </p:txBody>
              </p:sp>
              <p:sp>
                <p:nvSpPr>
                  <p:cNvPr id="4196" name="Line 54"/>
                  <p:cNvSpPr>
                    <a:spLocks noChangeShapeType="1"/>
                  </p:cNvSpPr>
                  <p:nvPr/>
                </p:nvSpPr>
                <p:spPr bwMode="auto">
                  <a:xfrm>
                    <a:off x="4779" y="1996"/>
                    <a:ext cx="1" cy="49"/>
                  </a:xfrm>
                  <a:prstGeom prst="line">
                    <a:avLst/>
                  </a:prstGeom>
                  <a:noFill/>
                  <a:ln w="7938">
                    <a:solidFill>
                      <a:srgbClr val="008000"/>
                    </a:solidFill>
                    <a:round/>
                    <a:headEnd/>
                    <a:tailEnd/>
                  </a:ln>
                </p:spPr>
                <p:txBody>
                  <a:bodyPr/>
                  <a:lstStyle/>
                  <a:p>
                    <a:endParaRPr lang="lt-LT"/>
                  </a:p>
                </p:txBody>
              </p:sp>
              <p:sp>
                <p:nvSpPr>
                  <p:cNvPr id="4197" name="Line 55"/>
                  <p:cNvSpPr>
                    <a:spLocks noChangeShapeType="1"/>
                  </p:cNvSpPr>
                  <p:nvPr/>
                </p:nvSpPr>
                <p:spPr bwMode="auto">
                  <a:xfrm>
                    <a:off x="4747" y="2029"/>
                    <a:ext cx="1" cy="33"/>
                  </a:xfrm>
                  <a:prstGeom prst="line">
                    <a:avLst/>
                  </a:prstGeom>
                  <a:noFill/>
                  <a:ln w="7938">
                    <a:solidFill>
                      <a:srgbClr val="008000"/>
                    </a:solidFill>
                    <a:round/>
                    <a:headEnd/>
                    <a:tailEnd/>
                  </a:ln>
                </p:spPr>
                <p:txBody>
                  <a:bodyPr/>
                  <a:lstStyle/>
                  <a:p>
                    <a:endParaRPr lang="lt-LT"/>
                  </a:p>
                </p:txBody>
              </p:sp>
            </p:grpSp>
            <p:sp>
              <p:nvSpPr>
                <p:cNvPr id="4175" name="Rectangle 56"/>
                <p:cNvSpPr>
                  <a:spLocks noChangeArrowheads="1"/>
                </p:cNvSpPr>
                <p:nvPr/>
              </p:nvSpPr>
              <p:spPr bwMode="auto">
                <a:xfrm>
                  <a:off x="4694" y="2224"/>
                  <a:ext cx="336" cy="125"/>
                </a:xfrm>
                <a:prstGeom prst="rect">
                  <a:avLst/>
                </a:prstGeom>
                <a:noFill/>
                <a:ln w="9525">
                  <a:noFill/>
                  <a:miter lim="800000"/>
                  <a:headEnd/>
                  <a:tailEnd/>
                </a:ln>
              </p:spPr>
              <p:txBody>
                <a:bodyPr wrap="none" lIns="0" tIns="0" rIns="0" bIns="0">
                  <a:spAutoFit/>
                </a:bodyPr>
                <a:lstStyle/>
                <a:p>
                  <a:r>
                    <a:rPr lang="en-US" sz="1300" b="1">
                      <a:solidFill>
                        <a:srgbClr val="FFFFFF"/>
                      </a:solidFill>
                    </a:rPr>
                    <a:t>P</a:t>
                  </a:r>
                  <a:r>
                    <a:rPr lang="lt-LT" sz="1300" b="1">
                      <a:solidFill>
                        <a:srgbClr val="FFFFFF"/>
                      </a:solidFill>
                    </a:rPr>
                    <a:t>elnas</a:t>
                  </a:r>
                  <a:endParaRPr lang="en-US" sz="2400">
                    <a:latin typeface="Times New Roman" pitchFamily="18" charset="0"/>
                  </a:endParaRPr>
                </a:p>
              </p:txBody>
            </p:sp>
            <p:sp>
              <p:nvSpPr>
                <p:cNvPr id="4176" name="Line 57"/>
                <p:cNvSpPr>
                  <a:spLocks noChangeShapeType="1"/>
                </p:cNvSpPr>
                <p:nvPr/>
              </p:nvSpPr>
              <p:spPr bwMode="auto">
                <a:xfrm flipH="1">
                  <a:off x="5040" y="1510"/>
                  <a:ext cx="211" cy="746"/>
                </a:xfrm>
                <a:prstGeom prst="line">
                  <a:avLst/>
                </a:prstGeom>
                <a:noFill/>
                <a:ln w="7938">
                  <a:solidFill>
                    <a:srgbClr val="000000"/>
                  </a:solidFill>
                  <a:round/>
                  <a:headEnd/>
                  <a:tailEnd/>
                </a:ln>
              </p:spPr>
              <p:txBody>
                <a:bodyPr/>
                <a:lstStyle/>
                <a:p>
                  <a:endParaRPr lang="lt-LT"/>
                </a:p>
              </p:txBody>
            </p:sp>
          </p:grpSp>
          <p:sp>
            <p:nvSpPr>
              <p:cNvPr id="4172" name="Freeform 58"/>
              <p:cNvSpPr>
                <a:spLocks/>
              </p:cNvSpPr>
              <p:nvPr/>
            </p:nvSpPr>
            <p:spPr bwMode="auto">
              <a:xfrm>
                <a:off x="5224" y="1475"/>
                <a:ext cx="47" cy="51"/>
              </a:xfrm>
              <a:custGeom>
                <a:avLst/>
                <a:gdLst>
                  <a:gd name="T0" fmla="*/ 5 w 93"/>
                  <a:gd name="T1" fmla="*/ 0 h 104"/>
                  <a:gd name="T2" fmla="*/ 6 w 93"/>
                  <a:gd name="T3" fmla="*/ 6 h 104"/>
                  <a:gd name="T4" fmla="*/ 5 w 93"/>
                  <a:gd name="T5" fmla="*/ 5 h 104"/>
                  <a:gd name="T6" fmla="*/ 4 w 93"/>
                  <a:gd name="T7" fmla="*/ 5 h 104"/>
                  <a:gd name="T8" fmla="*/ 2 w 93"/>
                  <a:gd name="T9" fmla="*/ 4 h 104"/>
                  <a:gd name="T10" fmla="*/ 0 w 93"/>
                  <a:gd name="T11" fmla="*/ 5 h 104"/>
                  <a:gd name="T12" fmla="*/ 5 w 93"/>
                  <a:gd name="T13" fmla="*/ 0 h 104"/>
                  <a:gd name="T14" fmla="*/ 0 60000 65536"/>
                  <a:gd name="T15" fmla="*/ 0 60000 65536"/>
                  <a:gd name="T16" fmla="*/ 0 60000 65536"/>
                  <a:gd name="T17" fmla="*/ 0 60000 65536"/>
                  <a:gd name="T18" fmla="*/ 0 60000 65536"/>
                  <a:gd name="T19" fmla="*/ 0 60000 65536"/>
                  <a:gd name="T20" fmla="*/ 0 60000 65536"/>
                  <a:gd name="T21" fmla="*/ 0 w 93"/>
                  <a:gd name="T22" fmla="*/ 0 h 104"/>
                  <a:gd name="T23" fmla="*/ 93 w 93"/>
                  <a:gd name="T24" fmla="*/ 104 h 10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3" h="104">
                    <a:moveTo>
                      <a:pt x="68" y="0"/>
                    </a:moveTo>
                    <a:lnTo>
                      <a:pt x="93" y="104"/>
                    </a:lnTo>
                    <a:lnTo>
                      <a:pt x="72" y="90"/>
                    </a:lnTo>
                    <a:lnTo>
                      <a:pt x="49" y="81"/>
                    </a:lnTo>
                    <a:lnTo>
                      <a:pt x="25" y="79"/>
                    </a:lnTo>
                    <a:lnTo>
                      <a:pt x="0" y="83"/>
                    </a:lnTo>
                    <a:lnTo>
                      <a:pt x="68" y="0"/>
                    </a:lnTo>
                    <a:close/>
                  </a:path>
                </a:pathLst>
              </a:custGeom>
              <a:solidFill>
                <a:srgbClr val="000000"/>
              </a:solidFill>
              <a:ln w="9525">
                <a:noFill/>
                <a:round/>
                <a:headEnd/>
                <a:tailEnd/>
              </a:ln>
            </p:spPr>
            <p:txBody>
              <a:bodyPr/>
              <a:lstStyle/>
              <a:p>
                <a:endParaRPr lang="lt-LT"/>
              </a:p>
            </p:txBody>
          </p:sp>
        </p:grpSp>
      </p:grpSp>
      <p:sp>
        <p:nvSpPr>
          <p:cNvPr id="4109" name="Line 59"/>
          <p:cNvSpPr>
            <a:spLocks noChangeShapeType="1"/>
          </p:cNvSpPr>
          <p:nvPr/>
        </p:nvSpPr>
        <p:spPr bwMode="auto">
          <a:xfrm flipH="1">
            <a:off x="1720850" y="5192713"/>
            <a:ext cx="49213" cy="1587"/>
          </a:xfrm>
          <a:prstGeom prst="line">
            <a:avLst/>
          </a:prstGeom>
          <a:noFill/>
          <a:ln w="7938">
            <a:solidFill>
              <a:srgbClr val="000000"/>
            </a:solidFill>
            <a:round/>
            <a:headEnd/>
            <a:tailEnd/>
          </a:ln>
        </p:spPr>
        <p:txBody>
          <a:bodyPr/>
          <a:lstStyle/>
          <a:p>
            <a:endParaRPr lang="lt-LT"/>
          </a:p>
        </p:txBody>
      </p:sp>
      <p:grpSp>
        <p:nvGrpSpPr>
          <p:cNvPr id="11" name="Group 60"/>
          <p:cNvGrpSpPr>
            <a:grpSpLocks/>
          </p:cNvGrpSpPr>
          <p:nvPr/>
        </p:nvGrpSpPr>
        <p:grpSpPr bwMode="auto">
          <a:xfrm>
            <a:off x="685800" y="595313"/>
            <a:ext cx="7948613" cy="4597400"/>
            <a:chOff x="432" y="375"/>
            <a:chExt cx="5007" cy="2896"/>
          </a:xfrm>
        </p:grpSpPr>
        <p:sp>
          <p:nvSpPr>
            <p:cNvPr id="4150" name="Line 61"/>
            <p:cNvSpPr>
              <a:spLocks noChangeShapeType="1"/>
            </p:cNvSpPr>
            <p:nvPr/>
          </p:nvSpPr>
          <p:spPr bwMode="auto">
            <a:xfrm flipH="1">
              <a:off x="1084" y="1840"/>
              <a:ext cx="31" cy="1"/>
            </a:xfrm>
            <a:prstGeom prst="line">
              <a:avLst/>
            </a:prstGeom>
            <a:noFill/>
            <a:ln w="7938">
              <a:solidFill>
                <a:srgbClr val="000000"/>
              </a:solidFill>
              <a:round/>
              <a:headEnd/>
              <a:tailEnd/>
            </a:ln>
          </p:spPr>
          <p:txBody>
            <a:bodyPr/>
            <a:lstStyle/>
            <a:p>
              <a:endParaRPr lang="lt-LT"/>
            </a:p>
          </p:txBody>
        </p:sp>
        <p:grpSp>
          <p:nvGrpSpPr>
            <p:cNvPr id="12" name="Group 62"/>
            <p:cNvGrpSpPr>
              <a:grpSpLocks/>
            </p:cNvGrpSpPr>
            <p:nvPr/>
          </p:nvGrpSpPr>
          <p:grpSpPr bwMode="auto">
            <a:xfrm>
              <a:off x="432" y="375"/>
              <a:ext cx="5007" cy="2896"/>
              <a:chOff x="432" y="375"/>
              <a:chExt cx="5007" cy="2896"/>
            </a:xfrm>
          </p:grpSpPr>
          <p:sp>
            <p:nvSpPr>
              <p:cNvPr id="4152" name="Line 63"/>
              <p:cNvSpPr>
                <a:spLocks noChangeShapeType="1"/>
              </p:cNvSpPr>
              <p:nvPr/>
            </p:nvSpPr>
            <p:spPr bwMode="auto">
              <a:xfrm>
                <a:off x="1098" y="375"/>
                <a:ext cx="1" cy="2896"/>
              </a:xfrm>
              <a:prstGeom prst="line">
                <a:avLst/>
              </a:prstGeom>
              <a:noFill/>
              <a:ln w="7938">
                <a:solidFill>
                  <a:srgbClr val="000000"/>
                </a:solidFill>
                <a:round/>
                <a:headEnd/>
                <a:tailEnd/>
              </a:ln>
            </p:spPr>
            <p:txBody>
              <a:bodyPr/>
              <a:lstStyle/>
              <a:p>
                <a:endParaRPr lang="lt-LT"/>
              </a:p>
            </p:txBody>
          </p:sp>
          <p:sp>
            <p:nvSpPr>
              <p:cNvPr id="4153" name="Line 64"/>
              <p:cNvSpPr>
                <a:spLocks noChangeShapeType="1"/>
              </p:cNvSpPr>
              <p:nvPr/>
            </p:nvSpPr>
            <p:spPr bwMode="auto">
              <a:xfrm>
                <a:off x="450" y="2935"/>
                <a:ext cx="4989" cy="1"/>
              </a:xfrm>
              <a:prstGeom prst="line">
                <a:avLst/>
              </a:prstGeom>
              <a:noFill/>
              <a:ln w="7938">
                <a:solidFill>
                  <a:srgbClr val="000000"/>
                </a:solidFill>
                <a:round/>
                <a:headEnd/>
                <a:tailEnd/>
              </a:ln>
            </p:spPr>
            <p:txBody>
              <a:bodyPr/>
              <a:lstStyle/>
              <a:p>
                <a:endParaRPr lang="lt-LT"/>
              </a:p>
            </p:txBody>
          </p:sp>
          <p:sp>
            <p:nvSpPr>
              <p:cNvPr id="4154" name="Line 65"/>
              <p:cNvSpPr>
                <a:spLocks noChangeShapeType="1"/>
              </p:cNvSpPr>
              <p:nvPr/>
            </p:nvSpPr>
            <p:spPr bwMode="auto">
              <a:xfrm flipH="1">
                <a:off x="1084" y="2201"/>
                <a:ext cx="31" cy="1"/>
              </a:xfrm>
              <a:prstGeom prst="line">
                <a:avLst/>
              </a:prstGeom>
              <a:noFill/>
              <a:ln w="7938">
                <a:solidFill>
                  <a:srgbClr val="000000"/>
                </a:solidFill>
                <a:round/>
                <a:headEnd/>
                <a:tailEnd/>
              </a:ln>
            </p:spPr>
            <p:txBody>
              <a:bodyPr/>
              <a:lstStyle/>
              <a:p>
                <a:endParaRPr lang="lt-LT"/>
              </a:p>
            </p:txBody>
          </p:sp>
          <p:sp>
            <p:nvSpPr>
              <p:cNvPr id="4155" name="Line 66"/>
              <p:cNvSpPr>
                <a:spLocks noChangeShapeType="1"/>
              </p:cNvSpPr>
              <p:nvPr/>
            </p:nvSpPr>
            <p:spPr bwMode="auto">
              <a:xfrm flipH="1">
                <a:off x="1084" y="1477"/>
                <a:ext cx="31" cy="1"/>
              </a:xfrm>
              <a:prstGeom prst="line">
                <a:avLst/>
              </a:prstGeom>
              <a:noFill/>
              <a:ln w="7938">
                <a:solidFill>
                  <a:srgbClr val="000000"/>
                </a:solidFill>
                <a:round/>
                <a:headEnd/>
                <a:tailEnd/>
              </a:ln>
            </p:spPr>
            <p:txBody>
              <a:bodyPr/>
              <a:lstStyle/>
              <a:p>
                <a:endParaRPr lang="lt-LT"/>
              </a:p>
            </p:txBody>
          </p:sp>
          <p:sp>
            <p:nvSpPr>
              <p:cNvPr id="4156" name="Line 67"/>
              <p:cNvSpPr>
                <a:spLocks noChangeShapeType="1"/>
              </p:cNvSpPr>
              <p:nvPr/>
            </p:nvSpPr>
            <p:spPr bwMode="auto">
              <a:xfrm flipH="1">
                <a:off x="1082" y="1099"/>
                <a:ext cx="30" cy="1"/>
              </a:xfrm>
              <a:prstGeom prst="line">
                <a:avLst/>
              </a:prstGeom>
              <a:noFill/>
              <a:ln w="7938">
                <a:solidFill>
                  <a:srgbClr val="000000"/>
                </a:solidFill>
                <a:round/>
                <a:headEnd/>
                <a:tailEnd/>
              </a:ln>
            </p:spPr>
            <p:txBody>
              <a:bodyPr/>
              <a:lstStyle/>
              <a:p>
                <a:endParaRPr lang="lt-LT"/>
              </a:p>
            </p:txBody>
          </p:sp>
          <p:sp>
            <p:nvSpPr>
              <p:cNvPr id="4157" name="Line 68"/>
              <p:cNvSpPr>
                <a:spLocks noChangeShapeType="1"/>
              </p:cNvSpPr>
              <p:nvPr/>
            </p:nvSpPr>
            <p:spPr bwMode="auto">
              <a:xfrm flipH="1">
                <a:off x="1082" y="738"/>
                <a:ext cx="30" cy="1"/>
              </a:xfrm>
              <a:prstGeom prst="line">
                <a:avLst/>
              </a:prstGeom>
              <a:noFill/>
              <a:ln w="7938">
                <a:solidFill>
                  <a:srgbClr val="000000"/>
                </a:solidFill>
                <a:round/>
                <a:headEnd/>
                <a:tailEnd/>
              </a:ln>
            </p:spPr>
            <p:txBody>
              <a:bodyPr/>
              <a:lstStyle/>
              <a:p>
                <a:endParaRPr lang="lt-LT"/>
              </a:p>
            </p:txBody>
          </p:sp>
          <p:sp>
            <p:nvSpPr>
              <p:cNvPr id="4158" name="Line 69"/>
              <p:cNvSpPr>
                <a:spLocks noChangeShapeType="1"/>
              </p:cNvSpPr>
              <p:nvPr/>
            </p:nvSpPr>
            <p:spPr bwMode="auto">
              <a:xfrm flipH="1">
                <a:off x="1084" y="375"/>
                <a:ext cx="31" cy="1"/>
              </a:xfrm>
              <a:prstGeom prst="line">
                <a:avLst/>
              </a:prstGeom>
              <a:noFill/>
              <a:ln w="7938">
                <a:solidFill>
                  <a:srgbClr val="000000"/>
                </a:solidFill>
                <a:round/>
                <a:headEnd/>
                <a:tailEnd/>
              </a:ln>
            </p:spPr>
            <p:txBody>
              <a:bodyPr/>
              <a:lstStyle/>
              <a:p>
                <a:endParaRPr lang="lt-LT"/>
              </a:p>
            </p:txBody>
          </p:sp>
          <p:sp>
            <p:nvSpPr>
              <p:cNvPr id="4159" name="Line 70"/>
              <p:cNvSpPr>
                <a:spLocks noChangeShapeType="1"/>
              </p:cNvSpPr>
              <p:nvPr/>
            </p:nvSpPr>
            <p:spPr bwMode="auto">
              <a:xfrm flipH="1">
                <a:off x="1084" y="2571"/>
                <a:ext cx="31" cy="1"/>
              </a:xfrm>
              <a:prstGeom prst="line">
                <a:avLst/>
              </a:prstGeom>
              <a:noFill/>
              <a:ln w="7938">
                <a:solidFill>
                  <a:srgbClr val="000000"/>
                </a:solidFill>
                <a:round/>
                <a:headEnd/>
                <a:tailEnd/>
              </a:ln>
            </p:spPr>
            <p:txBody>
              <a:bodyPr/>
              <a:lstStyle/>
              <a:p>
                <a:endParaRPr lang="lt-LT"/>
              </a:p>
            </p:txBody>
          </p:sp>
          <p:sp>
            <p:nvSpPr>
              <p:cNvPr id="4160" name="Line 71"/>
              <p:cNvSpPr>
                <a:spLocks noChangeShapeType="1"/>
              </p:cNvSpPr>
              <p:nvPr/>
            </p:nvSpPr>
            <p:spPr bwMode="auto">
              <a:xfrm>
                <a:off x="1835" y="2920"/>
                <a:ext cx="1" cy="29"/>
              </a:xfrm>
              <a:prstGeom prst="line">
                <a:avLst/>
              </a:prstGeom>
              <a:noFill/>
              <a:ln w="7938">
                <a:solidFill>
                  <a:srgbClr val="000000"/>
                </a:solidFill>
                <a:round/>
                <a:headEnd/>
                <a:tailEnd/>
              </a:ln>
            </p:spPr>
            <p:txBody>
              <a:bodyPr/>
              <a:lstStyle/>
              <a:p>
                <a:endParaRPr lang="lt-LT"/>
              </a:p>
            </p:txBody>
          </p:sp>
          <p:sp>
            <p:nvSpPr>
              <p:cNvPr id="4161" name="Line 72"/>
              <p:cNvSpPr>
                <a:spLocks noChangeShapeType="1"/>
              </p:cNvSpPr>
              <p:nvPr/>
            </p:nvSpPr>
            <p:spPr bwMode="auto">
              <a:xfrm>
                <a:off x="2565" y="2920"/>
                <a:ext cx="1" cy="29"/>
              </a:xfrm>
              <a:prstGeom prst="line">
                <a:avLst/>
              </a:prstGeom>
              <a:noFill/>
              <a:ln w="7938">
                <a:solidFill>
                  <a:srgbClr val="000000"/>
                </a:solidFill>
                <a:round/>
                <a:headEnd/>
                <a:tailEnd/>
              </a:ln>
            </p:spPr>
            <p:txBody>
              <a:bodyPr/>
              <a:lstStyle/>
              <a:p>
                <a:endParaRPr lang="lt-LT"/>
              </a:p>
            </p:txBody>
          </p:sp>
          <p:sp>
            <p:nvSpPr>
              <p:cNvPr id="4162" name="Line 73"/>
              <p:cNvSpPr>
                <a:spLocks noChangeShapeType="1"/>
              </p:cNvSpPr>
              <p:nvPr/>
            </p:nvSpPr>
            <p:spPr bwMode="auto">
              <a:xfrm>
                <a:off x="3295" y="2920"/>
                <a:ext cx="1" cy="29"/>
              </a:xfrm>
              <a:prstGeom prst="line">
                <a:avLst/>
              </a:prstGeom>
              <a:noFill/>
              <a:ln w="7938">
                <a:solidFill>
                  <a:srgbClr val="000000"/>
                </a:solidFill>
                <a:round/>
                <a:headEnd/>
                <a:tailEnd/>
              </a:ln>
            </p:spPr>
            <p:txBody>
              <a:bodyPr/>
              <a:lstStyle/>
              <a:p>
                <a:endParaRPr lang="lt-LT"/>
              </a:p>
            </p:txBody>
          </p:sp>
          <p:sp>
            <p:nvSpPr>
              <p:cNvPr id="4163" name="Line 74"/>
              <p:cNvSpPr>
                <a:spLocks noChangeShapeType="1"/>
              </p:cNvSpPr>
              <p:nvPr/>
            </p:nvSpPr>
            <p:spPr bwMode="auto">
              <a:xfrm>
                <a:off x="4026" y="2920"/>
                <a:ext cx="1" cy="29"/>
              </a:xfrm>
              <a:prstGeom prst="line">
                <a:avLst/>
              </a:prstGeom>
              <a:noFill/>
              <a:ln w="7938">
                <a:solidFill>
                  <a:srgbClr val="000000"/>
                </a:solidFill>
                <a:round/>
                <a:headEnd/>
                <a:tailEnd/>
              </a:ln>
            </p:spPr>
            <p:txBody>
              <a:bodyPr/>
              <a:lstStyle/>
              <a:p>
                <a:endParaRPr lang="lt-LT"/>
              </a:p>
            </p:txBody>
          </p:sp>
          <p:sp>
            <p:nvSpPr>
              <p:cNvPr id="4164" name="Line 75"/>
              <p:cNvSpPr>
                <a:spLocks noChangeShapeType="1"/>
              </p:cNvSpPr>
              <p:nvPr/>
            </p:nvSpPr>
            <p:spPr bwMode="auto">
              <a:xfrm>
                <a:off x="4757" y="2916"/>
                <a:ext cx="1" cy="31"/>
              </a:xfrm>
              <a:prstGeom prst="line">
                <a:avLst/>
              </a:prstGeom>
              <a:noFill/>
              <a:ln w="7938">
                <a:solidFill>
                  <a:srgbClr val="000000"/>
                </a:solidFill>
                <a:round/>
                <a:headEnd/>
                <a:tailEnd/>
              </a:ln>
            </p:spPr>
            <p:txBody>
              <a:bodyPr/>
              <a:lstStyle/>
              <a:p>
                <a:endParaRPr lang="lt-LT"/>
              </a:p>
            </p:txBody>
          </p:sp>
          <p:sp>
            <p:nvSpPr>
              <p:cNvPr id="4165" name="Line 76"/>
              <p:cNvSpPr>
                <a:spLocks noChangeShapeType="1"/>
              </p:cNvSpPr>
              <p:nvPr/>
            </p:nvSpPr>
            <p:spPr bwMode="auto">
              <a:xfrm>
                <a:off x="450" y="2920"/>
                <a:ext cx="1" cy="29"/>
              </a:xfrm>
              <a:prstGeom prst="line">
                <a:avLst/>
              </a:prstGeom>
              <a:noFill/>
              <a:ln w="7938">
                <a:solidFill>
                  <a:srgbClr val="000000"/>
                </a:solidFill>
                <a:round/>
                <a:headEnd/>
                <a:tailEnd/>
              </a:ln>
            </p:spPr>
            <p:txBody>
              <a:bodyPr/>
              <a:lstStyle/>
              <a:p>
                <a:endParaRPr lang="lt-LT"/>
              </a:p>
            </p:txBody>
          </p:sp>
          <p:sp>
            <p:nvSpPr>
              <p:cNvPr id="4166" name="Text Box 77"/>
              <p:cNvSpPr txBox="1">
                <a:spLocks noChangeArrowheads="1"/>
              </p:cNvSpPr>
              <p:nvPr/>
            </p:nvSpPr>
            <p:spPr bwMode="auto">
              <a:xfrm>
                <a:off x="432" y="912"/>
                <a:ext cx="624" cy="288"/>
              </a:xfrm>
              <a:prstGeom prst="rect">
                <a:avLst/>
              </a:prstGeom>
              <a:noFill/>
              <a:ln w="9525">
                <a:noFill/>
                <a:miter lim="800000"/>
                <a:headEnd/>
                <a:tailEnd/>
              </a:ln>
            </p:spPr>
            <p:txBody>
              <a:bodyPr>
                <a:spAutoFit/>
              </a:bodyPr>
              <a:lstStyle/>
              <a:p>
                <a:pPr>
                  <a:spcBef>
                    <a:spcPct val="50000"/>
                  </a:spcBef>
                </a:pPr>
                <a:r>
                  <a:rPr lang="lv-LV" sz="2400">
                    <a:solidFill>
                      <a:srgbClr val="800000"/>
                    </a:solidFill>
                    <a:latin typeface="Times New Roman" pitchFamily="18" charset="0"/>
                  </a:rPr>
                  <a:t>100%</a:t>
                </a:r>
                <a:endParaRPr lang="en-US" sz="2400">
                  <a:solidFill>
                    <a:srgbClr val="800000"/>
                  </a:solidFill>
                  <a:latin typeface="Times New Roman" pitchFamily="18" charset="0"/>
                </a:endParaRPr>
              </a:p>
            </p:txBody>
          </p:sp>
        </p:grpSp>
      </p:grpSp>
      <p:grpSp>
        <p:nvGrpSpPr>
          <p:cNvPr id="13" name="Group 78"/>
          <p:cNvGrpSpPr>
            <a:grpSpLocks/>
          </p:cNvGrpSpPr>
          <p:nvPr/>
        </p:nvGrpSpPr>
        <p:grpSpPr bwMode="auto">
          <a:xfrm>
            <a:off x="527050" y="4210050"/>
            <a:ext cx="1108075" cy="388938"/>
            <a:chOff x="166" y="2957"/>
            <a:chExt cx="922" cy="379"/>
          </a:xfrm>
        </p:grpSpPr>
        <p:sp>
          <p:nvSpPr>
            <p:cNvPr id="4148" name="Rectangle 79"/>
            <p:cNvSpPr>
              <a:spLocks noChangeArrowheads="1"/>
            </p:cNvSpPr>
            <p:nvPr/>
          </p:nvSpPr>
          <p:spPr bwMode="auto">
            <a:xfrm>
              <a:off x="166" y="2957"/>
              <a:ext cx="922" cy="379"/>
            </a:xfrm>
            <a:prstGeom prst="rect">
              <a:avLst/>
            </a:prstGeom>
            <a:solidFill>
              <a:srgbClr val="FF9900"/>
            </a:solidFill>
            <a:ln w="9525">
              <a:solidFill>
                <a:schemeClr val="tx1"/>
              </a:solidFill>
              <a:miter lim="800000"/>
              <a:headEnd/>
              <a:tailEnd/>
            </a:ln>
          </p:spPr>
          <p:txBody>
            <a:bodyPr wrap="none" anchor="ctr"/>
            <a:lstStyle/>
            <a:p>
              <a:endParaRPr lang="lt-LT"/>
            </a:p>
          </p:txBody>
        </p:sp>
        <p:sp>
          <p:nvSpPr>
            <p:cNvPr id="4149" name="Rectangle 80"/>
            <p:cNvSpPr>
              <a:spLocks noChangeArrowheads="1"/>
            </p:cNvSpPr>
            <p:nvPr/>
          </p:nvSpPr>
          <p:spPr bwMode="auto">
            <a:xfrm rot="-46891">
              <a:off x="199" y="2993"/>
              <a:ext cx="465" cy="222"/>
            </a:xfrm>
            <a:prstGeom prst="rect">
              <a:avLst/>
            </a:prstGeom>
            <a:noFill/>
            <a:ln w="9525">
              <a:noFill/>
              <a:miter lim="800000"/>
              <a:headEnd/>
              <a:tailEnd/>
            </a:ln>
          </p:spPr>
          <p:txBody>
            <a:bodyPr wrap="none" lIns="0" tIns="0" rIns="0" bIns="0">
              <a:spAutoFit/>
            </a:bodyPr>
            <a:lstStyle/>
            <a:p>
              <a:r>
                <a:rPr lang="lt-LT" sz="1500" b="1"/>
                <a:t>Žinios</a:t>
              </a:r>
              <a:endParaRPr lang="en-US" sz="2400">
                <a:latin typeface="Times New Roman" pitchFamily="18" charset="0"/>
              </a:endParaRPr>
            </a:p>
          </p:txBody>
        </p:sp>
      </p:grpSp>
      <p:grpSp>
        <p:nvGrpSpPr>
          <p:cNvPr id="14" name="Group 81"/>
          <p:cNvGrpSpPr>
            <a:grpSpLocks/>
          </p:cNvGrpSpPr>
          <p:nvPr/>
        </p:nvGrpSpPr>
        <p:grpSpPr bwMode="auto">
          <a:xfrm>
            <a:off x="1754188" y="1385888"/>
            <a:ext cx="1462087" cy="4133850"/>
            <a:chOff x="1105" y="873"/>
            <a:chExt cx="921" cy="2604"/>
          </a:xfrm>
        </p:grpSpPr>
        <p:grpSp>
          <p:nvGrpSpPr>
            <p:cNvPr id="15" name="Group 82"/>
            <p:cNvGrpSpPr>
              <a:grpSpLocks/>
            </p:cNvGrpSpPr>
            <p:nvPr/>
          </p:nvGrpSpPr>
          <p:grpSpPr bwMode="auto">
            <a:xfrm>
              <a:off x="2014" y="873"/>
              <a:ext cx="12" cy="2604"/>
              <a:chOff x="2945" y="989"/>
              <a:chExt cx="12" cy="2604"/>
            </a:xfrm>
          </p:grpSpPr>
          <p:sp>
            <p:nvSpPr>
              <p:cNvPr id="4139" name="Line 83"/>
              <p:cNvSpPr>
                <a:spLocks noChangeShapeType="1"/>
              </p:cNvSpPr>
              <p:nvPr/>
            </p:nvSpPr>
            <p:spPr bwMode="auto">
              <a:xfrm>
                <a:off x="2945" y="989"/>
                <a:ext cx="1" cy="183"/>
              </a:xfrm>
              <a:prstGeom prst="line">
                <a:avLst/>
              </a:prstGeom>
              <a:noFill/>
              <a:ln w="36513">
                <a:solidFill>
                  <a:srgbClr val="A22B57"/>
                </a:solidFill>
                <a:round/>
                <a:headEnd/>
                <a:tailEnd/>
              </a:ln>
            </p:spPr>
            <p:txBody>
              <a:bodyPr/>
              <a:lstStyle/>
              <a:p>
                <a:endParaRPr lang="lt-LT"/>
              </a:p>
            </p:txBody>
          </p:sp>
          <p:sp>
            <p:nvSpPr>
              <p:cNvPr id="4140" name="Line 84"/>
              <p:cNvSpPr>
                <a:spLocks noChangeShapeType="1"/>
              </p:cNvSpPr>
              <p:nvPr/>
            </p:nvSpPr>
            <p:spPr bwMode="auto">
              <a:xfrm>
                <a:off x="2945" y="1286"/>
                <a:ext cx="1" cy="182"/>
              </a:xfrm>
              <a:prstGeom prst="line">
                <a:avLst/>
              </a:prstGeom>
              <a:noFill/>
              <a:ln w="36513">
                <a:solidFill>
                  <a:srgbClr val="A22B57"/>
                </a:solidFill>
                <a:round/>
                <a:headEnd/>
                <a:tailEnd/>
              </a:ln>
            </p:spPr>
            <p:txBody>
              <a:bodyPr/>
              <a:lstStyle/>
              <a:p>
                <a:endParaRPr lang="lt-LT"/>
              </a:p>
            </p:txBody>
          </p:sp>
          <p:sp>
            <p:nvSpPr>
              <p:cNvPr id="4141" name="Line 85"/>
              <p:cNvSpPr>
                <a:spLocks noChangeShapeType="1"/>
              </p:cNvSpPr>
              <p:nvPr/>
            </p:nvSpPr>
            <p:spPr bwMode="auto">
              <a:xfrm>
                <a:off x="2945" y="1582"/>
                <a:ext cx="1" cy="183"/>
              </a:xfrm>
              <a:prstGeom prst="line">
                <a:avLst/>
              </a:prstGeom>
              <a:noFill/>
              <a:ln w="36513">
                <a:solidFill>
                  <a:srgbClr val="A22B57"/>
                </a:solidFill>
                <a:round/>
                <a:headEnd/>
                <a:tailEnd/>
              </a:ln>
            </p:spPr>
            <p:txBody>
              <a:bodyPr/>
              <a:lstStyle/>
              <a:p>
                <a:endParaRPr lang="lt-LT"/>
              </a:p>
            </p:txBody>
          </p:sp>
          <p:sp>
            <p:nvSpPr>
              <p:cNvPr id="4142" name="Line 86"/>
              <p:cNvSpPr>
                <a:spLocks noChangeShapeType="1"/>
              </p:cNvSpPr>
              <p:nvPr/>
            </p:nvSpPr>
            <p:spPr bwMode="auto">
              <a:xfrm>
                <a:off x="2945" y="1879"/>
                <a:ext cx="1" cy="182"/>
              </a:xfrm>
              <a:prstGeom prst="line">
                <a:avLst/>
              </a:prstGeom>
              <a:noFill/>
              <a:ln w="36513">
                <a:solidFill>
                  <a:srgbClr val="A22B57"/>
                </a:solidFill>
                <a:round/>
                <a:headEnd/>
                <a:tailEnd/>
              </a:ln>
            </p:spPr>
            <p:txBody>
              <a:bodyPr/>
              <a:lstStyle/>
              <a:p>
                <a:endParaRPr lang="lt-LT"/>
              </a:p>
            </p:txBody>
          </p:sp>
          <p:sp>
            <p:nvSpPr>
              <p:cNvPr id="4143" name="Line 87"/>
              <p:cNvSpPr>
                <a:spLocks noChangeShapeType="1"/>
              </p:cNvSpPr>
              <p:nvPr/>
            </p:nvSpPr>
            <p:spPr bwMode="auto">
              <a:xfrm>
                <a:off x="2945" y="2175"/>
                <a:ext cx="1" cy="183"/>
              </a:xfrm>
              <a:prstGeom prst="line">
                <a:avLst/>
              </a:prstGeom>
              <a:noFill/>
              <a:ln w="36513">
                <a:solidFill>
                  <a:srgbClr val="A22B57"/>
                </a:solidFill>
                <a:round/>
                <a:headEnd/>
                <a:tailEnd/>
              </a:ln>
            </p:spPr>
            <p:txBody>
              <a:bodyPr/>
              <a:lstStyle/>
              <a:p>
                <a:endParaRPr lang="lt-LT"/>
              </a:p>
            </p:txBody>
          </p:sp>
          <p:sp>
            <p:nvSpPr>
              <p:cNvPr id="4144" name="Line 88"/>
              <p:cNvSpPr>
                <a:spLocks noChangeShapeType="1"/>
              </p:cNvSpPr>
              <p:nvPr/>
            </p:nvSpPr>
            <p:spPr bwMode="auto">
              <a:xfrm>
                <a:off x="2945" y="2472"/>
                <a:ext cx="1" cy="182"/>
              </a:xfrm>
              <a:prstGeom prst="line">
                <a:avLst/>
              </a:prstGeom>
              <a:noFill/>
              <a:ln w="36513">
                <a:solidFill>
                  <a:srgbClr val="A22B57"/>
                </a:solidFill>
                <a:round/>
                <a:headEnd/>
                <a:tailEnd/>
              </a:ln>
            </p:spPr>
            <p:txBody>
              <a:bodyPr/>
              <a:lstStyle/>
              <a:p>
                <a:endParaRPr lang="lt-LT"/>
              </a:p>
            </p:txBody>
          </p:sp>
          <p:sp>
            <p:nvSpPr>
              <p:cNvPr id="4145" name="Line 89"/>
              <p:cNvSpPr>
                <a:spLocks noChangeShapeType="1"/>
              </p:cNvSpPr>
              <p:nvPr/>
            </p:nvSpPr>
            <p:spPr bwMode="auto">
              <a:xfrm>
                <a:off x="2945" y="2768"/>
                <a:ext cx="1" cy="183"/>
              </a:xfrm>
              <a:prstGeom prst="line">
                <a:avLst/>
              </a:prstGeom>
              <a:noFill/>
              <a:ln w="36513">
                <a:solidFill>
                  <a:srgbClr val="A22B57"/>
                </a:solidFill>
                <a:round/>
                <a:headEnd/>
                <a:tailEnd/>
              </a:ln>
            </p:spPr>
            <p:txBody>
              <a:bodyPr/>
              <a:lstStyle/>
              <a:p>
                <a:endParaRPr lang="lt-LT"/>
              </a:p>
            </p:txBody>
          </p:sp>
          <p:sp>
            <p:nvSpPr>
              <p:cNvPr id="4146" name="Line 90"/>
              <p:cNvSpPr>
                <a:spLocks noChangeShapeType="1"/>
              </p:cNvSpPr>
              <p:nvPr/>
            </p:nvSpPr>
            <p:spPr bwMode="auto">
              <a:xfrm>
                <a:off x="2945" y="3065"/>
                <a:ext cx="1" cy="163"/>
              </a:xfrm>
              <a:prstGeom prst="line">
                <a:avLst/>
              </a:prstGeom>
              <a:noFill/>
              <a:ln w="36513">
                <a:solidFill>
                  <a:srgbClr val="A22B57"/>
                </a:solidFill>
                <a:round/>
                <a:headEnd/>
                <a:tailEnd/>
              </a:ln>
            </p:spPr>
            <p:txBody>
              <a:bodyPr/>
              <a:lstStyle/>
              <a:p>
                <a:endParaRPr lang="lt-LT"/>
              </a:p>
            </p:txBody>
          </p:sp>
          <p:sp>
            <p:nvSpPr>
              <p:cNvPr id="4147" name="Line 91"/>
              <p:cNvSpPr>
                <a:spLocks noChangeShapeType="1"/>
              </p:cNvSpPr>
              <p:nvPr/>
            </p:nvSpPr>
            <p:spPr bwMode="auto">
              <a:xfrm>
                <a:off x="2957" y="3401"/>
                <a:ext cx="0" cy="192"/>
              </a:xfrm>
              <a:prstGeom prst="line">
                <a:avLst/>
              </a:prstGeom>
              <a:noFill/>
              <a:ln w="36513">
                <a:solidFill>
                  <a:srgbClr val="A22B57"/>
                </a:solidFill>
                <a:round/>
                <a:headEnd/>
                <a:tailEnd/>
              </a:ln>
            </p:spPr>
            <p:txBody>
              <a:bodyPr/>
              <a:lstStyle/>
              <a:p>
                <a:endParaRPr lang="lt-LT"/>
              </a:p>
            </p:txBody>
          </p:sp>
        </p:grpSp>
        <p:sp>
          <p:nvSpPr>
            <p:cNvPr id="4138" name="Line 92"/>
            <p:cNvSpPr>
              <a:spLocks noChangeShapeType="1"/>
            </p:cNvSpPr>
            <p:nvPr/>
          </p:nvSpPr>
          <p:spPr bwMode="auto">
            <a:xfrm>
              <a:off x="1105" y="2256"/>
              <a:ext cx="887" cy="5"/>
            </a:xfrm>
            <a:prstGeom prst="line">
              <a:avLst/>
            </a:prstGeom>
            <a:noFill/>
            <a:ln w="28575">
              <a:solidFill>
                <a:schemeClr val="hlink"/>
              </a:solidFill>
              <a:prstDash val="sysDot"/>
              <a:round/>
              <a:headEnd type="triangle" w="med" len="med"/>
              <a:tailEnd/>
            </a:ln>
          </p:spPr>
          <p:txBody>
            <a:bodyPr wrap="none" anchor="ctr"/>
            <a:lstStyle/>
            <a:p>
              <a:endParaRPr lang="lt-LT"/>
            </a:p>
          </p:txBody>
        </p:sp>
      </p:grpSp>
      <p:grpSp>
        <p:nvGrpSpPr>
          <p:cNvPr id="16" name="Group 93"/>
          <p:cNvGrpSpPr>
            <a:grpSpLocks/>
          </p:cNvGrpSpPr>
          <p:nvPr/>
        </p:nvGrpSpPr>
        <p:grpSpPr bwMode="auto">
          <a:xfrm>
            <a:off x="1389063" y="4705351"/>
            <a:ext cx="4473576" cy="1819276"/>
            <a:chOff x="875" y="2964"/>
            <a:chExt cx="2818" cy="1146"/>
          </a:xfrm>
        </p:grpSpPr>
        <p:grpSp>
          <p:nvGrpSpPr>
            <p:cNvPr id="17" name="Group 94"/>
            <p:cNvGrpSpPr>
              <a:grpSpLocks/>
            </p:cNvGrpSpPr>
            <p:nvPr/>
          </p:nvGrpSpPr>
          <p:grpSpPr bwMode="auto">
            <a:xfrm>
              <a:off x="875" y="2964"/>
              <a:ext cx="1186" cy="1146"/>
              <a:chOff x="1027" y="2976"/>
              <a:chExt cx="1186" cy="1146"/>
            </a:xfrm>
          </p:grpSpPr>
          <p:sp>
            <p:nvSpPr>
              <p:cNvPr id="4135" name="Freeform 95"/>
              <p:cNvSpPr>
                <a:spLocks/>
              </p:cNvSpPr>
              <p:nvPr/>
            </p:nvSpPr>
            <p:spPr bwMode="auto">
              <a:xfrm>
                <a:off x="1082" y="2976"/>
                <a:ext cx="1131" cy="1146"/>
              </a:xfrm>
              <a:custGeom>
                <a:avLst/>
                <a:gdLst>
                  <a:gd name="T0" fmla="*/ 19 w 1737"/>
                  <a:gd name="T1" fmla="*/ 108 h 1739"/>
                  <a:gd name="T2" fmla="*/ 109 w 1737"/>
                  <a:gd name="T3" fmla="*/ 18 h 1739"/>
                  <a:gd name="T4" fmla="*/ 91 w 1737"/>
                  <a:gd name="T5" fmla="*/ 0 h 1739"/>
                  <a:gd name="T6" fmla="*/ 0 w 1737"/>
                  <a:gd name="T7" fmla="*/ 90 h 1739"/>
                  <a:gd name="T8" fmla="*/ 19 w 1737"/>
                  <a:gd name="T9" fmla="*/ 108 h 1739"/>
                  <a:gd name="T10" fmla="*/ 0 60000 65536"/>
                  <a:gd name="T11" fmla="*/ 0 60000 65536"/>
                  <a:gd name="T12" fmla="*/ 0 60000 65536"/>
                  <a:gd name="T13" fmla="*/ 0 60000 65536"/>
                  <a:gd name="T14" fmla="*/ 0 60000 65536"/>
                  <a:gd name="T15" fmla="*/ 0 w 1737"/>
                  <a:gd name="T16" fmla="*/ 0 h 1739"/>
                  <a:gd name="T17" fmla="*/ 1737 w 1737"/>
                  <a:gd name="T18" fmla="*/ 1739 h 1739"/>
                </a:gdLst>
                <a:ahLst/>
                <a:cxnLst>
                  <a:cxn ang="T10">
                    <a:pos x="T0" y="T1"/>
                  </a:cxn>
                  <a:cxn ang="T11">
                    <a:pos x="T2" y="T3"/>
                  </a:cxn>
                  <a:cxn ang="T12">
                    <a:pos x="T4" y="T5"/>
                  </a:cxn>
                  <a:cxn ang="T13">
                    <a:pos x="T6" y="T7"/>
                  </a:cxn>
                  <a:cxn ang="T14">
                    <a:pos x="T8" y="T9"/>
                  </a:cxn>
                </a:cxnLst>
                <a:rect l="T15" t="T16" r="T17" b="T18"/>
                <a:pathLst>
                  <a:path w="1737" h="1739">
                    <a:moveTo>
                      <a:pt x="293" y="1739"/>
                    </a:moveTo>
                    <a:lnTo>
                      <a:pt x="1737" y="293"/>
                    </a:lnTo>
                    <a:lnTo>
                      <a:pt x="1442" y="0"/>
                    </a:lnTo>
                    <a:lnTo>
                      <a:pt x="0" y="1446"/>
                    </a:lnTo>
                    <a:lnTo>
                      <a:pt x="293" y="1739"/>
                    </a:lnTo>
                    <a:close/>
                  </a:path>
                </a:pathLst>
              </a:custGeom>
              <a:solidFill>
                <a:srgbClr val="102E74"/>
              </a:solidFill>
              <a:ln w="9525">
                <a:noFill/>
                <a:round/>
                <a:headEnd/>
                <a:tailEnd/>
              </a:ln>
            </p:spPr>
            <p:txBody>
              <a:bodyPr/>
              <a:lstStyle/>
              <a:p>
                <a:endParaRPr lang="lt-LT"/>
              </a:p>
            </p:txBody>
          </p:sp>
          <p:sp>
            <p:nvSpPr>
              <p:cNvPr id="4136" name="Rectangle 96"/>
              <p:cNvSpPr>
                <a:spLocks noChangeArrowheads="1"/>
              </p:cNvSpPr>
              <p:nvPr/>
            </p:nvSpPr>
            <p:spPr bwMode="auto">
              <a:xfrm rot="18900000">
                <a:off x="1027" y="3532"/>
                <a:ext cx="1063" cy="145"/>
              </a:xfrm>
              <a:prstGeom prst="rect">
                <a:avLst/>
              </a:prstGeom>
              <a:noFill/>
              <a:ln w="9525">
                <a:noFill/>
                <a:miter lim="800000"/>
                <a:headEnd/>
                <a:tailEnd/>
              </a:ln>
            </p:spPr>
            <p:txBody>
              <a:bodyPr wrap="none" lIns="0" tIns="0" rIns="0" bIns="0">
                <a:spAutoFit/>
              </a:bodyPr>
              <a:lstStyle/>
              <a:p>
                <a:pPr algn="ctr"/>
                <a:r>
                  <a:rPr lang="lt-LT" sz="1500" b="1" dirty="0" smtClean="0">
                    <a:solidFill>
                      <a:srgbClr val="FFFFFF"/>
                    </a:solidFill>
                  </a:rPr>
                  <a:t>MTEP </a:t>
                </a:r>
                <a:r>
                  <a:rPr lang="lt-LT" sz="1500" b="1" dirty="0">
                    <a:solidFill>
                      <a:srgbClr val="FFFFFF"/>
                    </a:solidFill>
                  </a:rPr>
                  <a:t>ir  Tech.perd.</a:t>
                </a:r>
                <a:endParaRPr lang="en-US" sz="2400" dirty="0">
                  <a:latin typeface="Times New Roman" pitchFamily="18" charset="0"/>
                </a:endParaRPr>
              </a:p>
            </p:txBody>
          </p:sp>
        </p:grpSp>
        <p:grpSp>
          <p:nvGrpSpPr>
            <p:cNvPr id="18" name="Group 97"/>
            <p:cNvGrpSpPr>
              <a:grpSpLocks/>
            </p:cNvGrpSpPr>
            <p:nvPr/>
          </p:nvGrpSpPr>
          <p:grpSpPr bwMode="auto">
            <a:xfrm>
              <a:off x="2256" y="2964"/>
              <a:ext cx="852" cy="852"/>
              <a:chOff x="2160" y="2976"/>
              <a:chExt cx="852" cy="852"/>
            </a:xfrm>
          </p:grpSpPr>
          <p:sp>
            <p:nvSpPr>
              <p:cNvPr id="4133" name="Freeform 98"/>
              <p:cNvSpPr>
                <a:spLocks/>
              </p:cNvSpPr>
              <p:nvPr/>
            </p:nvSpPr>
            <p:spPr bwMode="auto">
              <a:xfrm>
                <a:off x="2160" y="2976"/>
                <a:ext cx="852" cy="852"/>
              </a:xfrm>
              <a:custGeom>
                <a:avLst/>
                <a:gdLst>
                  <a:gd name="T0" fmla="*/ 20 w 1704"/>
                  <a:gd name="T1" fmla="*/ 106 h 1706"/>
                  <a:gd name="T2" fmla="*/ 107 w 1704"/>
                  <a:gd name="T3" fmla="*/ 19 h 1706"/>
                  <a:gd name="T4" fmla="*/ 87 w 1704"/>
                  <a:gd name="T5" fmla="*/ 0 h 1706"/>
                  <a:gd name="T6" fmla="*/ 0 w 1704"/>
                  <a:gd name="T7" fmla="*/ 87 h 1706"/>
                  <a:gd name="T8" fmla="*/ 20 w 1704"/>
                  <a:gd name="T9" fmla="*/ 106 h 1706"/>
                  <a:gd name="T10" fmla="*/ 0 60000 65536"/>
                  <a:gd name="T11" fmla="*/ 0 60000 65536"/>
                  <a:gd name="T12" fmla="*/ 0 60000 65536"/>
                  <a:gd name="T13" fmla="*/ 0 60000 65536"/>
                  <a:gd name="T14" fmla="*/ 0 60000 65536"/>
                  <a:gd name="T15" fmla="*/ 0 w 1704"/>
                  <a:gd name="T16" fmla="*/ 0 h 1706"/>
                  <a:gd name="T17" fmla="*/ 1704 w 1704"/>
                  <a:gd name="T18" fmla="*/ 1706 h 1706"/>
                </a:gdLst>
                <a:ahLst/>
                <a:cxnLst>
                  <a:cxn ang="T10">
                    <a:pos x="T0" y="T1"/>
                  </a:cxn>
                  <a:cxn ang="T11">
                    <a:pos x="T2" y="T3"/>
                  </a:cxn>
                  <a:cxn ang="T12">
                    <a:pos x="T4" y="T5"/>
                  </a:cxn>
                  <a:cxn ang="T13">
                    <a:pos x="T6" y="T7"/>
                  </a:cxn>
                  <a:cxn ang="T14">
                    <a:pos x="T8" y="T9"/>
                  </a:cxn>
                </a:cxnLst>
                <a:rect l="T15" t="T16" r="T17" b="T18"/>
                <a:pathLst>
                  <a:path w="1704" h="1706">
                    <a:moveTo>
                      <a:pt x="310" y="1706"/>
                    </a:moveTo>
                    <a:lnTo>
                      <a:pt x="1704" y="311"/>
                    </a:lnTo>
                    <a:lnTo>
                      <a:pt x="1392" y="0"/>
                    </a:lnTo>
                    <a:lnTo>
                      <a:pt x="0" y="1394"/>
                    </a:lnTo>
                    <a:lnTo>
                      <a:pt x="310" y="1706"/>
                    </a:lnTo>
                    <a:close/>
                  </a:path>
                </a:pathLst>
              </a:custGeom>
              <a:solidFill>
                <a:srgbClr val="102E74"/>
              </a:solidFill>
              <a:ln w="9525">
                <a:noFill/>
                <a:round/>
                <a:headEnd/>
                <a:tailEnd/>
              </a:ln>
            </p:spPr>
            <p:txBody>
              <a:bodyPr/>
              <a:lstStyle/>
              <a:p>
                <a:endParaRPr lang="lt-LT"/>
              </a:p>
            </p:txBody>
          </p:sp>
          <p:sp>
            <p:nvSpPr>
              <p:cNvPr id="4134" name="Rectangle 99"/>
              <p:cNvSpPr>
                <a:spLocks noChangeArrowheads="1"/>
              </p:cNvSpPr>
              <p:nvPr/>
            </p:nvSpPr>
            <p:spPr bwMode="auto">
              <a:xfrm rot="-2700000">
                <a:off x="2196" y="3312"/>
                <a:ext cx="781" cy="144"/>
              </a:xfrm>
              <a:prstGeom prst="rect">
                <a:avLst/>
              </a:prstGeom>
              <a:noFill/>
              <a:ln w="9525">
                <a:noFill/>
                <a:miter lim="800000"/>
                <a:headEnd/>
                <a:tailEnd/>
              </a:ln>
            </p:spPr>
            <p:txBody>
              <a:bodyPr wrap="none" lIns="0" tIns="0" rIns="0" bIns="0">
                <a:spAutoFit/>
              </a:bodyPr>
              <a:lstStyle/>
              <a:p>
                <a:r>
                  <a:rPr lang="en-US" sz="1500" b="1">
                    <a:solidFill>
                      <a:srgbClr val="FFFFFF"/>
                    </a:solidFill>
                  </a:rPr>
                  <a:t>P</a:t>
                </a:r>
                <a:r>
                  <a:rPr lang="lt-LT" sz="1500" b="1">
                    <a:solidFill>
                      <a:srgbClr val="FFFFFF"/>
                    </a:solidFill>
                  </a:rPr>
                  <a:t>asirengimas</a:t>
                </a:r>
                <a:endParaRPr lang="en-US" sz="2400">
                  <a:latin typeface="Times New Roman" pitchFamily="18" charset="0"/>
                </a:endParaRPr>
              </a:p>
            </p:txBody>
          </p:sp>
        </p:grpSp>
        <p:grpSp>
          <p:nvGrpSpPr>
            <p:cNvPr id="19" name="Group 100"/>
            <p:cNvGrpSpPr>
              <a:grpSpLocks/>
            </p:cNvGrpSpPr>
            <p:nvPr/>
          </p:nvGrpSpPr>
          <p:grpSpPr bwMode="auto">
            <a:xfrm>
              <a:off x="2760" y="2964"/>
              <a:ext cx="933" cy="877"/>
              <a:chOff x="2760" y="2964"/>
              <a:chExt cx="933" cy="877"/>
            </a:xfrm>
          </p:grpSpPr>
          <p:sp>
            <p:nvSpPr>
              <p:cNvPr id="4131" name="Freeform 101"/>
              <p:cNvSpPr>
                <a:spLocks/>
              </p:cNvSpPr>
              <p:nvPr/>
            </p:nvSpPr>
            <p:spPr bwMode="auto">
              <a:xfrm>
                <a:off x="2807" y="2964"/>
                <a:ext cx="871" cy="877"/>
              </a:xfrm>
              <a:custGeom>
                <a:avLst/>
                <a:gdLst>
                  <a:gd name="T0" fmla="*/ 21 w 1669"/>
                  <a:gd name="T1" fmla="*/ 126 h 1671"/>
                  <a:gd name="T2" fmla="*/ 124 w 1669"/>
                  <a:gd name="T3" fmla="*/ 22 h 1671"/>
                  <a:gd name="T4" fmla="*/ 102 w 1669"/>
                  <a:gd name="T5" fmla="*/ 0 h 1671"/>
                  <a:gd name="T6" fmla="*/ 0 w 1669"/>
                  <a:gd name="T7" fmla="*/ 105 h 1671"/>
                  <a:gd name="T8" fmla="*/ 21 w 1669"/>
                  <a:gd name="T9" fmla="*/ 126 h 1671"/>
                  <a:gd name="T10" fmla="*/ 0 60000 65536"/>
                  <a:gd name="T11" fmla="*/ 0 60000 65536"/>
                  <a:gd name="T12" fmla="*/ 0 60000 65536"/>
                  <a:gd name="T13" fmla="*/ 0 60000 65536"/>
                  <a:gd name="T14" fmla="*/ 0 60000 65536"/>
                  <a:gd name="T15" fmla="*/ 0 w 1669"/>
                  <a:gd name="T16" fmla="*/ 0 h 1671"/>
                  <a:gd name="T17" fmla="*/ 1669 w 1669"/>
                  <a:gd name="T18" fmla="*/ 1671 h 1671"/>
                </a:gdLst>
                <a:ahLst/>
                <a:cxnLst>
                  <a:cxn ang="T10">
                    <a:pos x="T0" y="T1"/>
                  </a:cxn>
                  <a:cxn ang="T11">
                    <a:pos x="T2" y="T3"/>
                  </a:cxn>
                  <a:cxn ang="T12">
                    <a:pos x="T4" y="T5"/>
                  </a:cxn>
                  <a:cxn ang="T13">
                    <a:pos x="T6" y="T7"/>
                  </a:cxn>
                  <a:cxn ang="T14">
                    <a:pos x="T8" y="T9"/>
                  </a:cxn>
                </a:cxnLst>
                <a:rect l="T15" t="T16" r="T17" b="T18"/>
                <a:pathLst>
                  <a:path w="1669" h="1671">
                    <a:moveTo>
                      <a:pt x="288" y="1671"/>
                    </a:moveTo>
                    <a:lnTo>
                      <a:pt x="1669" y="288"/>
                    </a:lnTo>
                    <a:lnTo>
                      <a:pt x="1380" y="0"/>
                    </a:lnTo>
                    <a:lnTo>
                      <a:pt x="0" y="1383"/>
                    </a:lnTo>
                    <a:lnTo>
                      <a:pt x="288" y="1671"/>
                    </a:lnTo>
                    <a:close/>
                  </a:path>
                </a:pathLst>
              </a:custGeom>
              <a:solidFill>
                <a:srgbClr val="102E74"/>
              </a:solidFill>
              <a:ln w="9525">
                <a:noFill/>
                <a:round/>
                <a:headEnd/>
                <a:tailEnd/>
              </a:ln>
            </p:spPr>
            <p:txBody>
              <a:bodyPr/>
              <a:lstStyle/>
              <a:p>
                <a:endParaRPr lang="lt-LT"/>
              </a:p>
            </p:txBody>
          </p:sp>
          <p:sp>
            <p:nvSpPr>
              <p:cNvPr id="4132" name="Rectangle 102"/>
              <p:cNvSpPr>
                <a:spLocks noChangeArrowheads="1"/>
              </p:cNvSpPr>
              <p:nvPr/>
            </p:nvSpPr>
            <p:spPr bwMode="auto">
              <a:xfrm rot="-2700000">
                <a:off x="2760" y="3365"/>
                <a:ext cx="933" cy="144"/>
              </a:xfrm>
              <a:prstGeom prst="rect">
                <a:avLst/>
              </a:prstGeom>
              <a:noFill/>
              <a:ln w="9525">
                <a:noFill/>
                <a:miter lim="800000"/>
                <a:headEnd/>
                <a:tailEnd/>
              </a:ln>
            </p:spPr>
            <p:txBody>
              <a:bodyPr wrap="none" lIns="0" tIns="0" rIns="0" bIns="0">
                <a:spAutoFit/>
              </a:bodyPr>
              <a:lstStyle/>
              <a:p>
                <a:r>
                  <a:rPr lang="lt-LT" sz="1500" b="1">
                    <a:solidFill>
                      <a:srgbClr val="FFFFFF"/>
                    </a:solidFill>
                  </a:rPr>
                  <a:t> Įvedimas į rinką</a:t>
                </a:r>
                <a:endParaRPr lang="en-US" sz="2400">
                  <a:latin typeface="Times New Roman" pitchFamily="18" charset="0"/>
                </a:endParaRPr>
              </a:p>
            </p:txBody>
          </p:sp>
        </p:grpSp>
        <p:grpSp>
          <p:nvGrpSpPr>
            <p:cNvPr id="20" name="Group 103"/>
            <p:cNvGrpSpPr>
              <a:grpSpLocks/>
            </p:cNvGrpSpPr>
            <p:nvPr/>
          </p:nvGrpSpPr>
          <p:grpSpPr bwMode="auto">
            <a:xfrm>
              <a:off x="1722" y="2964"/>
              <a:ext cx="852" cy="852"/>
              <a:chOff x="2160" y="2976"/>
              <a:chExt cx="852" cy="852"/>
            </a:xfrm>
          </p:grpSpPr>
          <p:sp>
            <p:nvSpPr>
              <p:cNvPr id="4129" name="Freeform 104"/>
              <p:cNvSpPr>
                <a:spLocks/>
              </p:cNvSpPr>
              <p:nvPr/>
            </p:nvSpPr>
            <p:spPr bwMode="auto">
              <a:xfrm>
                <a:off x="2160" y="2976"/>
                <a:ext cx="852" cy="852"/>
              </a:xfrm>
              <a:custGeom>
                <a:avLst/>
                <a:gdLst>
                  <a:gd name="T0" fmla="*/ 20 w 1704"/>
                  <a:gd name="T1" fmla="*/ 106 h 1706"/>
                  <a:gd name="T2" fmla="*/ 107 w 1704"/>
                  <a:gd name="T3" fmla="*/ 19 h 1706"/>
                  <a:gd name="T4" fmla="*/ 87 w 1704"/>
                  <a:gd name="T5" fmla="*/ 0 h 1706"/>
                  <a:gd name="T6" fmla="*/ 0 w 1704"/>
                  <a:gd name="T7" fmla="*/ 87 h 1706"/>
                  <a:gd name="T8" fmla="*/ 20 w 1704"/>
                  <a:gd name="T9" fmla="*/ 106 h 1706"/>
                  <a:gd name="T10" fmla="*/ 0 60000 65536"/>
                  <a:gd name="T11" fmla="*/ 0 60000 65536"/>
                  <a:gd name="T12" fmla="*/ 0 60000 65536"/>
                  <a:gd name="T13" fmla="*/ 0 60000 65536"/>
                  <a:gd name="T14" fmla="*/ 0 60000 65536"/>
                  <a:gd name="T15" fmla="*/ 0 w 1704"/>
                  <a:gd name="T16" fmla="*/ 0 h 1706"/>
                  <a:gd name="T17" fmla="*/ 1704 w 1704"/>
                  <a:gd name="T18" fmla="*/ 1706 h 1706"/>
                </a:gdLst>
                <a:ahLst/>
                <a:cxnLst>
                  <a:cxn ang="T10">
                    <a:pos x="T0" y="T1"/>
                  </a:cxn>
                  <a:cxn ang="T11">
                    <a:pos x="T2" y="T3"/>
                  </a:cxn>
                  <a:cxn ang="T12">
                    <a:pos x="T4" y="T5"/>
                  </a:cxn>
                  <a:cxn ang="T13">
                    <a:pos x="T6" y="T7"/>
                  </a:cxn>
                  <a:cxn ang="T14">
                    <a:pos x="T8" y="T9"/>
                  </a:cxn>
                </a:cxnLst>
                <a:rect l="T15" t="T16" r="T17" b="T18"/>
                <a:pathLst>
                  <a:path w="1704" h="1706">
                    <a:moveTo>
                      <a:pt x="310" y="1706"/>
                    </a:moveTo>
                    <a:lnTo>
                      <a:pt x="1704" y="311"/>
                    </a:lnTo>
                    <a:lnTo>
                      <a:pt x="1392" y="0"/>
                    </a:lnTo>
                    <a:lnTo>
                      <a:pt x="0" y="1394"/>
                    </a:lnTo>
                    <a:lnTo>
                      <a:pt x="310" y="1706"/>
                    </a:lnTo>
                    <a:close/>
                  </a:path>
                </a:pathLst>
              </a:custGeom>
              <a:solidFill>
                <a:srgbClr val="102E74"/>
              </a:solidFill>
              <a:ln w="9525">
                <a:noFill/>
                <a:round/>
                <a:headEnd/>
                <a:tailEnd/>
              </a:ln>
            </p:spPr>
            <p:txBody>
              <a:bodyPr lIns="0"/>
              <a:lstStyle/>
              <a:p>
                <a:endParaRPr lang="lt-LT"/>
              </a:p>
            </p:txBody>
          </p:sp>
          <p:sp>
            <p:nvSpPr>
              <p:cNvPr id="4130" name="Rectangle 105"/>
              <p:cNvSpPr>
                <a:spLocks noChangeArrowheads="1"/>
              </p:cNvSpPr>
              <p:nvPr/>
            </p:nvSpPr>
            <p:spPr bwMode="auto">
              <a:xfrm rot="-2700000">
                <a:off x="2257" y="3461"/>
                <a:ext cx="360" cy="144"/>
              </a:xfrm>
              <a:prstGeom prst="rect">
                <a:avLst/>
              </a:prstGeom>
              <a:noFill/>
              <a:ln w="9525">
                <a:noFill/>
                <a:miter lim="800000"/>
                <a:headEnd/>
                <a:tailEnd/>
              </a:ln>
            </p:spPr>
            <p:txBody>
              <a:bodyPr wrap="none" lIns="0" tIns="0" rIns="0" bIns="0">
                <a:spAutoFit/>
              </a:bodyPr>
              <a:lstStyle/>
              <a:p>
                <a:r>
                  <a:rPr lang="lt-LT" sz="1500" b="1">
                    <a:solidFill>
                      <a:srgbClr val="FFFFFF"/>
                    </a:solidFill>
                  </a:rPr>
                  <a:t>Įranga</a:t>
                </a:r>
                <a:endParaRPr lang="en-US" sz="2400">
                  <a:latin typeface="Times New Roman" pitchFamily="18" charset="0"/>
                </a:endParaRPr>
              </a:p>
            </p:txBody>
          </p:sp>
        </p:grpSp>
      </p:grpSp>
      <p:sp>
        <p:nvSpPr>
          <p:cNvPr id="4114" name="Text Box 106"/>
          <p:cNvSpPr txBox="1">
            <a:spLocks noChangeArrowheads="1"/>
          </p:cNvSpPr>
          <p:nvPr/>
        </p:nvSpPr>
        <p:spPr bwMode="auto">
          <a:xfrm>
            <a:off x="7458075" y="4686300"/>
            <a:ext cx="1330325" cy="457200"/>
          </a:xfrm>
          <a:prstGeom prst="rect">
            <a:avLst/>
          </a:prstGeom>
          <a:noFill/>
          <a:ln w="9525">
            <a:noFill/>
            <a:miter lim="800000"/>
            <a:headEnd/>
            <a:tailEnd/>
          </a:ln>
        </p:spPr>
        <p:txBody>
          <a:bodyPr>
            <a:spAutoFit/>
          </a:bodyPr>
          <a:lstStyle/>
          <a:p>
            <a:pPr>
              <a:spcBef>
                <a:spcPct val="50000"/>
              </a:spcBef>
            </a:pPr>
            <a:r>
              <a:rPr lang="lt-LT" sz="2400"/>
              <a:t>Laikas</a:t>
            </a:r>
            <a:endParaRPr lang="en-US" sz="2400"/>
          </a:p>
        </p:txBody>
      </p:sp>
      <p:grpSp>
        <p:nvGrpSpPr>
          <p:cNvPr id="21" name="Group 107"/>
          <p:cNvGrpSpPr>
            <a:grpSpLocks/>
          </p:cNvGrpSpPr>
          <p:nvPr/>
        </p:nvGrpSpPr>
        <p:grpSpPr bwMode="auto">
          <a:xfrm>
            <a:off x="904875" y="2398713"/>
            <a:ext cx="2259013" cy="673100"/>
            <a:chOff x="2454" y="1955"/>
            <a:chExt cx="1423" cy="424"/>
          </a:xfrm>
        </p:grpSpPr>
        <p:sp>
          <p:nvSpPr>
            <p:cNvPr id="4123" name="Freeform 108"/>
            <p:cNvSpPr>
              <a:spLocks/>
            </p:cNvSpPr>
            <p:nvPr/>
          </p:nvSpPr>
          <p:spPr bwMode="auto">
            <a:xfrm>
              <a:off x="2454" y="1955"/>
              <a:ext cx="1423" cy="424"/>
            </a:xfrm>
            <a:custGeom>
              <a:avLst/>
              <a:gdLst>
                <a:gd name="T0" fmla="*/ 177 w 2847"/>
                <a:gd name="T1" fmla="*/ 26 h 850"/>
                <a:gd name="T2" fmla="*/ 162 w 2847"/>
                <a:gd name="T3" fmla="*/ 0 h 850"/>
                <a:gd name="T4" fmla="*/ 162 w 2847"/>
                <a:gd name="T5" fmla="*/ 17 h 850"/>
                <a:gd name="T6" fmla="*/ 0 w 2847"/>
                <a:gd name="T7" fmla="*/ 17 h 850"/>
                <a:gd name="T8" fmla="*/ 0 w 2847"/>
                <a:gd name="T9" fmla="*/ 35 h 850"/>
                <a:gd name="T10" fmla="*/ 162 w 2847"/>
                <a:gd name="T11" fmla="*/ 35 h 850"/>
                <a:gd name="T12" fmla="*/ 162 w 2847"/>
                <a:gd name="T13" fmla="*/ 53 h 850"/>
                <a:gd name="T14" fmla="*/ 177 w 2847"/>
                <a:gd name="T15" fmla="*/ 26 h 850"/>
                <a:gd name="T16" fmla="*/ 0 60000 65536"/>
                <a:gd name="T17" fmla="*/ 0 60000 65536"/>
                <a:gd name="T18" fmla="*/ 0 60000 65536"/>
                <a:gd name="T19" fmla="*/ 0 60000 65536"/>
                <a:gd name="T20" fmla="*/ 0 60000 65536"/>
                <a:gd name="T21" fmla="*/ 0 60000 65536"/>
                <a:gd name="T22" fmla="*/ 0 60000 65536"/>
                <a:gd name="T23" fmla="*/ 0 60000 65536"/>
                <a:gd name="T24" fmla="*/ 0 w 2847"/>
                <a:gd name="T25" fmla="*/ 0 h 850"/>
                <a:gd name="T26" fmla="*/ 2847 w 2847"/>
                <a:gd name="T27" fmla="*/ 850 h 85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847" h="850">
                  <a:moveTo>
                    <a:pt x="2847" y="425"/>
                  </a:moveTo>
                  <a:lnTo>
                    <a:pt x="2602" y="0"/>
                  </a:lnTo>
                  <a:lnTo>
                    <a:pt x="2602" y="281"/>
                  </a:lnTo>
                  <a:lnTo>
                    <a:pt x="0" y="281"/>
                  </a:lnTo>
                  <a:lnTo>
                    <a:pt x="0" y="571"/>
                  </a:lnTo>
                  <a:lnTo>
                    <a:pt x="2602" y="571"/>
                  </a:lnTo>
                  <a:lnTo>
                    <a:pt x="2602" y="850"/>
                  </a:lnTo>
                  <a:lnTo>
                    <a:pt x="2847" y="425"/>
                  </a:lnTo>
                  <a:close/>
                </a:path>
              </a:pathLst>
            </a:custGeom>
            <a:solidFill>
              <a:srgbClr val="E6E6E6"/>
            </a:solidFill>
            <a:ln w="9525">
              <a:noFill/>
              <a:round/>
              <a:headEnd/>
              <a:tailEnd/>
            </a:ln>
          </p:spPr>
          <p:txBody>
            <a:bodyPr/>
            <a:lstStyle/>
            <a:p>
              <a:endParaRPr lang="lt-LT"/>
            </a:p>
          </p:txBody>
        </p:sp>
        <p:sp>
          <p:nvSpPr>
            <p:cNvPr id="4124" name="Rectangle 109"/>
            <p:cNvSpPr>
              <a:spLocks noChangeArrowheads="1"/>
            </p:cNvSpPr>
            <p:nvPr/>
          </p:nvSpPr>
          <p:spPr bwMode="auto">
            <a:xfrm>
              <a:off x="3029" y="1956"/>
              <a:ext cx="176" cy="346"/>
            </a:xfrm>
            <a:prstGeom prst="rect">
              <a:avLst/>
            </a:prstGeom>
            <a:noFill/>
            <a:ln w="9525">
              <a:noFill/>
              <a:miter lim="800000"/>
              <a:headEnd/>
              <a:tailEnd/>
            </a:ln>
          </p:spPr>
          <p:txBody>
            <a:bodyPr wrap="none" lIns="0" tIns="0" rIns="0" bIns="0">
              <a:spAutoFit/>
            </a:bodyPr>
            <a:lstStyle/>
            <a:p>
              <a:r>
                <a:rPr lang="en-US" sz="3600" b="1">
                  <a:solidFill>
                    <a:schemeClr val="bg2"/>
                  </a:solidFill>
                </a:rPr>
                <a:t>?</a:t>
              </a:r>
              <a:endParaRPr lang="en-US" sz="3600">
                <a:solidFill>
                  <a:schemeClr val="bg2"/>
                </a:solidFill>
                <a:latin typeface="Times New Roman" pitchFamily="18" charset="0"/>
              </a:endParaRPr>
            </a:p>
          </p:txBody>
        </p:sp>
      </p:grpSp>
      <p:grpSp>
        <p:nvGrpSpPr>
          <p:cNvPr id="22" name="Group 110"/>
          <p:cNvGrpSpPr>
            <a:grpSpLocks/>
          </p:cNvGrpSpPr>
          <p:nvPr/>
        </p:nvGrpSpPr>
        <p:grpSpPr bwMode="auto">
          <a:xfrm>
            <a:off x="844550" y="2395538"/>
            <a:ext cx="2363788" cy="777875"/>
            <a:chOff x="532" y="1509"/>
            <a:chExt cx="1489" cy="490"/>
          </a:xfrm>
        </p:grpSpPr>
        <p:sp>
          <p:nvSpPr>
            <p:cNvPr id="4120" name="Freeform 111"/>
            <p:cNvSpPr>
              <a:spLocks/>
            </p:cNvSpPr>
            <p:nvPr/>
          </p:nvSpPr>
          <p:spPr bwMode="auto">
            <a:xfrm>
              <a:off x="598" y="1575"/>
              <a:ext cx="1423" cy="424"/>
            </a:xfrm>
            <a:custGeom>
              <a:avLst/>
              <a:gdLst>
                <a:gd name="T0" fmla="*/ 177 w 2847"/>
                <a:gd name="T1" fmla="*/ 26 h 850"/>
                <a:gd name="T2" fmla="*/ 162 w 2847"/>
                <a:gd name="T3" fmla="*/ 0 h 850"/>
                <a:gd name="T4" fmla="*/ 162 w 2847"/>
                <a:gd name="T5" fmla="*/ 17 h 850"/>
                <a:gd name="T6" fmla="*/ 0 w 2847"/>
                <a:gd name="T7" fmla="*/ 17 h 850"/>
                <a:gd name="T8" fmla="*/ 0 w 2847"/>
                <a:gd name="T9" fmla="*/ 35 h 850"/>
                <a:gd name="T10" fmla="*/ 162 w 2847"/>
                <a:gd name="T11" fmla="*/ 35 h 850"/>
                <a:gd name="T12" fmla="*/ 162 w 2847"/>
                <a:gd name="T13" fmla="*/ 53 h 850"/>
                <a:gd name="T14" fmla="*/ 177 w 2847"/>
                <a:gd name="T15" fmla="*/ 26 h 850"/>
                <a:gd name="T16" fmla="*/ 0 60000 65536"/>
                <a:gd name="T17" fmla="*/ 0 60000 65536"/>
                <a:gd name="T18" fmla="*/ 0 60000 65536"/>
                <a:gd name="T19" fmla="*/ 0 60000 65536"/>
                <a:gd name="T20" fmla="*/ 0 60000 65536"/>
                <a:gd name="T21" fmla="*/ 0 60000 65536"/>
                <a:gd name="T22" fmla="*/ 0 60000 65536"/>
                <a:gd name="T23" fmla="*/ 0 60000 65536"/>
                <a:gd name="T24" fmla="*/ 0 w 2847"/>
                <a:gd name="T25" fmla="*/ 0 h 850"/>
                <a:gd name="T26" fmla="*/ 2847 w 2847"/>
                <a:gd name="T27" fmla="*/ 850 h 85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847" h="850">
                  <a:moveTo>
                    <a:pt x="2847" y="425"/>
                  </a:moveTo>
                  <a:lnTo>
                    <a:pt x="2602" y="0"/>
                  </a:lnTo>
                  <a:lnTo>
                    <a:pt x="2602" y="281"/>
                  </a:lnTo>
                  <a:lnTo>
                    <a:pt x="0" y="281"/>
                  </a:lnTo>
                  <a:lnTo>
                    <a:pt x="0" y="571"/>
                  </a:lnTo>
                  <a:lnTo>
                    <a:pt x="2602" y="571"/>
                  </a:lnTo>
                  <a:lnTo>
                    <a:pt x="2602" y="850"/>
                  </a:lnTo>
                  <a:lnTo>
                    <a:pt x="2847" y="425"/>
                  </a:lnTo>
                  <a:close/>
                </a:path>
              </a:pathLst>
            </a:custGeom>
            <a:solidFill>
              <a:srgbClr val="E6E6E6"/>
            </a:solidFill>
            <a:ln w="9525">
              <a:noFill/>
              <a:round/>
              <a:headEnd/>
              <a:tailEnd/>
            </a:ln>
          </p:spPr>
          <p:txBody>
            <a:bodyPr/>
            <a:lstStyle/>
            <a:p>
              <a:endParaRPr lang="lt-LT"/>
            </a:p>
          </p:txBody>
        </p:sp>
        <p:sp>
          <p:nvSpPr>
            <p:cNvPr id="4121" name="Freeform 112"/>
            <p:cNvSpPr>
              <a:spLocks/>
            </p:cNvSpPr>
            <p:nvPr/>
          </p:nvSpPr>
          <p:spPr bwMode="auto">
            <a:xfrm>
              <a:off x="532" y="1509"/>
              <a:ext cx="1423" cy="424"/>
            </a:xfrm>
            <a:custGeom>
              <a:avLst/>
              <a:gdLst>
                <a:gd name="T0" fmla="*/ 177 w 2847"/>
                <a:gd name="T1" fmla="*/ 26 h 849"/>
                <a:gd name="T2" fmla="*/ 162 w 2847"/>
                <a:gd name="T3" fmla="*/ 0 h 849"/>
                <a:gd name="T4" fmla="*/ 162 w 2847"/>
                <a:gd name="T5" fmla="*/ 17 h 849"/>
                <a:gd name="T6" fmla="*/ 0 w 2847"/>
                <a:gd name="T7" fmla="*/ 17 h 849"/>
                <a:gd name="T8" fmla="*/ 0 w 2847"/>
                <a:gd name="T9" fmla="*/ 35 h 849"/>
                <a:gd name="T10" fmla="*/ 162 w 2847"/>
                <a:gd name="T11" fmla="*/ 35 h 849"/>
                <a:gd name="T12" fmla="*/ 162 w 2847"/>
                <a:gd name="T13" fmla="*/ 53 h 849"/>
                <a:gd name="T14" fmla="*/ 177 w 2847"/>
                <a:gd name="T15" fmla="*/ 26 h 849"/>
                <a:gd name="T16" fmla="*/ 0 60000 65536"/>
                <a:gd name="T17" fmla="*/ 0 60000 65536"/>
                <a:gd name="T18" fmla="*/ 0 60000 65536"/>
                <a:gd name="T19" fmla="*/ 0 60000 65536"/>
                <a:gd name="T20" fmla="*/ 0 60000 65536"/>
                <a:gd name="T21" fmla="*/ 0 60000 65536"/>
                <a:gd name="T22" fmla="*/ 0 60000 65536"/>
                <a:gd name="T23" fmla="*/ 0 60000 65536"/>
                <a:gd name="T24" fmla="*/ 0 w 2847"/>
                <a:gd name="T25" fmla="*/ 0 h 849"/>
                <a:gd name="T26" fmla="*/ 2847 w 2847"/>
                <a:gd name="T27" fmla="*/ 849 h 8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847" h="849">
                  <a:moveTo>
                    <a:pt x="2847" y="424"/>
                  </a:moveTo>
                  <a:lnTo>
                    <a:pt x="2601" y="0"/>
                  </a:lnTo>
                  <a:lnTo>
                    <a:pt x="2601" y="280"/>
                  </a:lnTo>
                  <a:lnTo>
                    <a:pt x="0" y="280"/>
                  </a:lnTo>
                  <a:lnTo>
                    <a:pt x="0" y="570"/>
                  </a:lnTo>
                  <a:lnTo>
                    <a:pt x="2601" y="570"/>
                  </a:lnTo>
                  <a:lnTo>
                    <a:pt x="2601" y="849"/>
                  </a:lnTo>
                  <a:lnTo>
                    <a:pt x="2847" y="424"/>
                  </a:lnTo>
                  <a:close/>
                </a:path>
              </a:pathLst>
            </a:custGeom>
            <a:solidFill>
              <a:srgbClr val="A22B57"/>
            </a:solidFill>
            <a:ln w="25400">
              <a:solidFill>
                <a:srgbClr val="000000"/>
              </a:solidFill>
              <a:prstDash val="solid"/>
              <a:round/>
              <a:headEnd/>
              <a:tailEnd/>
            </a:ln>
          </p:spPr>
          <p:txBody>
            <a:bodyPr/>
            <a:lstStyle/>
            <a:p>
              <a:endParaRPr lang="lt-LT"/>
            </a:p>
          </p:txBody>
        </p:sp>
        <p:sp>
          <p:nvSpPr>
            <p:cNvPr id="4122" name="Rectangle 113"/>
            <p:cNvSpPr>
              <a:spLocks noChangeArrowheads="1"/>
            </p:cNvSpPr>
            <p:nvPr/>
          </p:nvSpPr>
          <p:spPr bwMode="auto">
            <a:xfrm>
              <a:off x="663" y="1657"/>
              <a:ext cx="1200" cy="125"/>
            </a:xfrm>
            <a:prstGeom prst="rect">
              <a:avLst/>
            </a:prstGeom>
            <a:noFill/>
            <a:ln w="9525">
              <a:noFill/>
              <a:miter lim="800000"/>
              <a:headEnd/>
              <a:tailEnd/>
            </a:ln>
          </p:spPr>
          <p:txBody>
            <a:bodyPr wrap="none" lIns="0" tIns="0" rIns="0" bIns="0">
              <a:spAutoFit/>
            </a:bodyPr>
            <a:lstStyle/>
            <a:p>
              <a:r>
                <a:rPr lang="lt-LT" sz="1300" b="1">
                  <a:solidFill>
                    <a:srgbClr val="FFFFFF"/>
                  </a:solidFill>
                </a:rPr>
                <a:t>VIEŠAS FINANSAVIMAS</a:t>
              </a:r>
              <a:endParaRPr lang="en-US" sz="2400">
                <a:latin typeface="Times New Roman" pitchFamily="18" charset="0"/>
              </a:endParaRPr>
            </a:p>
          </p:txBody>
        </p:sp>
      </p:grpSp>
      <p:sp>
        <p:nvSpPr>
          <p:cNvPr id="25714" name="Oval 114"/>
          <p:cNvSpPr>
            <a:spLocks noChangeArrowheads="1"/>
          </p:cNvSpPr>
          <p:nvPr/>
        </p:nvSpPr>
        <p:spPr bwMode="auto">
          <a:xfrm>
            <a:off x="1041400" y="4813300"/>
            <a:ext cx="1470025" cy="695325"/>
          </a:xfrm>
          <a:prstGeom prst="ellipse">
            <a:avLst/>
          </a:prstGeom>
          <a:solidFill>
            <a:schemeClr val="hlink"/>
          </a:solidFill>
          <a:ln w="9525">
            <a:solidFill>
              <a:schemeClr val="tx1"/>
            </a:solidFill>
            <a:round/>
            <a:headEnd/>
            <a:tailEnd/>
          </a:ln>
        </p:spPr>
        <p:txBody>
          <a:bodyPr wrap="none" anchor="ctr"/>
          <a:lstStyle/>
          <a:p>
            <a:pPr algn="ctr"/>
            <a:r>
              <a:rPr lang="lt-LT" b="1" dirty="0"/>
              <a:t>K</a:t>
            </a:r>
            <a:r>
              <a:rPr lang="en-US" b="1" dirty="0" err="1"/>
              <a:t>omerci</a:t>
            </a:r>
            <a:r>
              <a:rPr lang="lt-LT" b="1" dirty="0"/>
              <a:t>nės</a:t>
            </a:r>
            <a:endParaRPr lang="en-US" b="1" dirty="0"/>
          </a:p>
          <a:p>
            <a:pPr algn="ctr"/>
            <a:r>
              <a:rPr lang="en-US" b="1" dirty="0"/>
              <a:t> id</a:t>
            </a:r>
            <a:r>
              <a:rPr lang="lt-LT" b="1" dirty="0"/>
              <a:t>ėjos</a:t>
            </a:r>
            <a:endParaRPr lang="en-US" b="1" dirty="0"/>
          </a:p>
        </p:txBody>
      </p:sp>
      <p:sp>
        <p:nvSpPr>
          <p:cNvPr id="4118" name="AutoShape 115"/>
          <p:cNvSpPr>
            <a:spLocks noChangeArrowheads="1"/>
          </p:cNvSpPr>
          <p:nvPr/>
        </p:nvSpPr>
        <p:spPr bwMode="auto">
          <a:xfrm>
            <a:off x="1914525" y="6245225"/>
            <a:ext cx="6592888" cy="396875"/>
          </a:xfrm>
          <a:prstGeom prst="homePlate">
            <a:avLst>
              <a:gd name="adj" fmla="val 115284"/>
            </a:avLst>
          </a:prstGeom>
          <a:solidFill>
            <a:schemeClr val="tx2"/>
          </a:solidFill>
          <a:ln w="9525">
            <a:noFill/>
            <a:miter lim="800000"/>
            <a:headEnd/>
            <a:tailEnd/>
          </a:ln>
        </p:spPr>
        <p:txBody>
          <a:bodyPr anchor="ctr">
            <a:spAutoFit/>
          </a:bodyPr>
          <a:lstStyle/>
          <a:p>
            <a:pPr algn="ctr">
              <a:spcBef>
                <a:spcPct val="50000"/>
              </a:spcBef>
            </a:pPr>
            <a:r>
              <a:rPr lang="lt-LT" sz="2000" dirty="0">
                <a:solidFill>
                  <a:srgbClr val="FFFFFF"/>
                </a:solidFill>
              </a:rPr>
              <a:t>Įmonių inovacinė veikla</a:t>
            </a:r>
            <a:endParaRPr lang="en-GB" sz="2000" dirty="0">
              <a:solidFill>
                <a:srgbClr val="FFFFFF"/>
              </a:solidFill>
            </a:endParaRPr>
          </a:p>
        </p:txBody>
      </p:sp>
      <p:sp>
        <p:nvSpPr>
          <p:cNvPr id="4119" name="Text Box 116"/>
          <p:cNvSpPr txBox="1">
            <a:spLocks noChangeArrowheads="1"/>
          </p:cNvSpPr>
          <p:nvPr/>
        </p:nvSpPr>
        <p:spPr bwMode="auto">
          <a:xfrm>
            <a:off x="684213" y="620713"/>
            <a:ext cx="1330325" cy="457200"/>
          </a:xfrm>
          <a:prstGeom prst="rect">
            <a:avLst/>
          </a:prstGeom>
          <a:noFill/>
          <a:ln w="9525">
            <a:noFill/>
            <a:miter lim="800000"/>
            <a:headEnd/>
            <a:tailEnd/>
          </a:ln>
        </p:spPr>
        <p:txBody>
          <a:bodyPr>
            <a:spAutoFit/>
          </a:bodyPr>
          <a:lstStyle/>
          <a:p>
            <a:pPr>
              <a:spcBef>
                <a:spcPct val="50000"/>
              </a:spcBef>
            </a:pPr>
            <a:r>
              <a:rPr lang="lt-LT" sz="2400"/>
              <a:t>Pinigai</a:t>
            </a: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714"/>
                                        </p:tgtEl>
                                        <p:attrNameLst>
                                          <p:attrName>style.visibility</p:attrName>
                                        </p:attrNameLst>
                                      </p:cBhvr>
                                      <p:to>
                                        <p:strVal val="visible"/>
                                      </p:to>
                                    </p:set>
                                    <p:anim calcmode="lin" valueType="num">
                                      <p:cBhvr additive="base">
                                        <p:cTn id="7" dur="500" fill="hold"/>
                                        <p:tgtEl>
                                          <p:spTgt spid="25714"/>
                                        </p:tgtEl>
                                        <p:attrNameLst>
                                          <p:attrName>ppt_x</p:attrName>
                                        </p:attrNameLst>
                                      </p:cBhvr>
                                      <p:tavLst>
                                        <p:tav tm="0">
                                          <p:val>
                                            <p:strVal val="0-#ppt_w/2"/>
                                          </p:val>
                                        </p:tav>
                                        <p:tav tm="100000">
                                          <p:val>
                                            <p:strVal val="#ppt_x"/>
                                          </p:val>
                                        </p:tav>
                                      </p:tavLst>
                                    </p:anim>
                                    <p:anim calcmode="lin" valueType="num">
                                      <p:cBhvr additive="base">
                                        <p:cTn id="8" dur="500" fill="hold"/>
                                        <p:tgtEl>
                                          <p:spTgt spid="2571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25616"/>
                                        </p:tgtEl>
                                        <p:attrNameLst>
                                          <p:attrName>style.visibility</p:attrName>
                                        </p:attrNameLst>
                                      </p:cBhvr>
                                      <p:to>
                                        <p:strVal val="visible"/>
                                      </p:to>
                                    </p:set>
                                  </p:childTnLst>
                                </p:cTn>
                              </p:par>
                            </p:childTnLst>
                          </p:cTn>
                        </p:par>
                        <p:par>
                          <p:cTn id="13" fill="hold">
                            <p:stCondLst>
                              <p:cond delay="500"/>
                            </p:stCondLst>
                            <p:childTnLst>
                              <p:par>
                                <p:cTn id="14" presetID="1" presetClass="entr" presetSubtype="0" fill="hold" nodeType="afterEffect">
                                  <p:stCondLst>
                                    <p:cond delay="0"/>
                                  </p:stCondLst>
                                  <p:childTnLst>
                                    <p:set>
                                      <p:cBhvr>
                                        <p:cTn id="15" dur="1" fill="hold">
                                          <p:stCondLst>
                                            <p:cond delay="499"/>
                                          </p:stCondLst>
                                        </p:cTn>
                                        <p:tgtEl>
                                          <p:spTgt spid="4"/>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nodeType="click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additive="base">
                                        <p:cTn id="20" dur="500" fill="hold"/>
                                        <p:tgtEl>
                                          <p:spTgt spid="16"/>
                                        </p:tgtEl>
                                        <p:attrNameLst>
                                          <p:attrName>ppt_x</p:attrName>
                                        </p:attrNameLst>
                                      </p:cBhvr>
                                      <p:tavLst>
                                        <p:tav tm="0">
                                          <p:val>
                                            <p:strVal val="0-#ppt_w/2"/>
                                          </p:val>
                                        </p:tav>
                                        <p:tav tm="100000">
                                          <p:val>
                                            <p:strVal val="#ppt_x"/>
                                          </p:val>
                                        </p:tav>
                                      </p:tavLst>
                                    </p:anim>
                                    <p:anim calcmode="lin" valueType="num">
                                      <p:cBhvr additive="base">
                                        <p:cTn id="21" dur="500" fill="hold"/>
                                        <p:tgtEl>
                                          <p:spTgt spid="16"/>
                                        </p:tgtEl>
                                        <p:attrNameLst>
                                          <p:attrName>ppt_y</p:attrName>
                                        </p:attrNameLst>
                                      </p:cBhvr>
                                      <p:tavLst>
                                        <p:tav tm="0">
                                          <p:val>
                                            <p:strVal val="#ppt_y"/>
                                          </p:val>
                                        </p:tav>
                                        <p:tav tm="100000">
                                          <p:val>
                                            <p:strVal val="#ppt_y"/>
                                          </p:val>
                                        </p:tav>
                                      </p:tavLst>
                                    </p:anim>
                                  </p:childTnLst>
                                </p:cTn>
                              </p:par>
                            </p:childTnLst>
                          </p:cTn>
                        </p:par>
                        <p:par>
                          <p:cTn id="22" fill="hold">
                            <p:stCondLst>
                              <p:cond delay="500"/>
                            </p:stCondLst>
                            <p:childTnLst>
                              <p:par>
                                <p:cTn id="23" presetID="9" presetClass="entr" presetSubtype="0" fill="hold" grpId="0" nodeType="afterEffect">
                                  <p:stCondLst>
                                    <p:cond delay="0"/>
                                  </p:stCondLst>
                                  <p:childTnLst>
                                    <p:set>
                                      <p:cBhvr>
                                        <p:cTn id="24" dur="1" fill="hold">
                                          <p:stCondLst>
                                            <p:cond delay="0"/>
                                          </p:stCondLst>
                                        </p:cTn>
                                        <p:tgtEl>
                                          <p:spTgt spid="25611"/>
                                        </p:tgtEl>
                                        <p:attrNameLst>
                                          <p:attrName>style.visibility</p:attrName>
                                        </p:attrNameLst>
                                      </p:cBhvr>
                                      <p:to>
                                        <p:strVal val="visible"/>
                                      </p:to>
                                    </p:set>
                                    <p:animEffect transition="in" filter="dissolve">
                                      <p:cBhvr>
                                        <p:cTn id="25" dur="500"/>
                                        <p:tgtEl>
                                          <p:spTgt spid="25611"/>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499"/>
                                          </p:stCondLst>
                                        </p:cTn>
                                        <p:tgtEl>
                                          <p:spTgt spid="5"/>
                                        </p:tgtEl>
                                        <p:attrNameLst>
                                          <p:attrName>style.visibility</p:attrName>
                                        </p:attrNameLst>
                                      </p:cBhvr>
                                      <p:to>
                                        <p:strVal val="visible"/>
                                      </p:to>
                                    </p:set>
                                  </p:childTnLst>
                                </p:cTn>
                              </p:par>
                            </p:childTnLst>
                          </p:cTn>
                        </p:par>
                        <p:par>
                          <p:cTn id="30" fill="hold">
                            <p:stCondLst>
                              <p:cond delay="500"/>
                            </p:stCondLst>
                            <p:childTnLst>
                              <p:par>
                                <p:cTn id="31" presetID="9" presetClass="entr" presetSubtype="0" fill="hold" grpId="0" nodeType="afterEffect">
                                  <p:stCondLst>
                                    <p:cond delay="0"/>
                                  </p:stCondLst>
                                  <p:childTnLst>
                                    <p:set>
                                      <p:cBhvr>
                                        <p:cTn id="32" dur="1" fill="hold">
                                          <p:stCondLst>
                                            <p:cond delay="0"/>
                                          </p:stCondLst>
                                        </p:cTn>
                                        <p:tgtEl>
                                          <p:spTgt spid="25610"/>
                                        </p:tgtEl>
                                        <p:attrNameLst>
                                          <p:attrName>style.visibility</p:attrName>
                                        </p:attrNameLst>
                                      </p:cBhvr>
                                      <p:to>
                                        <p:strVal val="visible"/>
                                      </p:to>
                                    </p:set>
                                    <p:animEffect transition="in" filter="dissolve">
                                      <p:cBhvr>
                                        <p:cTn id="33" dur="500"/>
                                        <p:tgtEl>
                                          <p:spTgt spid="25610"/>
                                        </p:tgtEl>
                                      </p:cBhvr>
                                    </p:animEffect>
                                  </p:childTnLst>
                                </p:cTn>
                              </p:par>
                            </p:childTnLst>
                          </p:cTn>
                        </p:par>
                        <p:par>
                          <p:cTn id="34" fill="hold">
                            <p:stCondLst>
                              <p:cond delay="1000"/>
                            </p:stCondLst>
                            <p:childTnLst>
                              <p:par>
                                <p:cTn id="35" presetID="9" presetClass="entr" presetSubtype="0" fill="hold" nodeType="after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dissolve">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499"/>
                                          </p:stCondLst>
                                        </p:cTn>
                                        <p:tgtEl>
                                          <p:spTgt spid="6"/>
                                        </p:tgtEl>
                                        <p:attrNameLst>
                                          <p:attrName>style.visibility</p:attrName>
                                        </p:attrNameLst>
                                      </p:cBhvr>
                                      <p:to>
                                        <p:strVal val="visible"/>
                                      </p:to>
                                    </p:set>
                                  </p:childTnLst>
                                </p:cTn>
                              </p:par>
                            </p:childTnLst>
                          </p:cTn>
                        </p:par>
                        <p:par>
                          <p:cTn id="42" fill="hold">
                            <p:stCondLst>
                              <p:cond delay="500"/>
                            </p:stCondLst>
                            <p:childTnLst>
                              <p:par>
                                <p:cTn id="43" presetID="9" presetClass="entr" presetSubtype="0" fill="hold" grpId="0" nodeType="afterEffect">
                                  <p:stCondLst>
                                    <p:cond delay="0"/>
                                  </p:stCondLst>
                                  <p:childTnLst>
                                    <p:set>
                                      <p:cBhvr>
                                        <p:cTn id="44" dur="1" fill="hold">
                                          <p:stCondLst>
                                            <p:cond delay="0"/>
                                          </p:stCondLst>
                                        </p:cTn>
                                        <p:tgtEl>
                                          <p:spTgt spid="25609"/>
                                        </p:tgtEl>
                                        <p:attrNameLst>
                                          <p:attrName>style.visibility</p:attrName>
                                        </p:attrNameLst>
                                      </p:cBhvr>
                                      <p:to>
                                        <p:strVal val="visible"/>
                                      </p:to>
                                    </p:set>
                                    <p:animEffect transition="in" filter="dissolve">
                                      <p:cBhvr>
                                        <p:cTn id="45" dur="500"/>
                                        <p:tgtEl>
                                          <p:spTgt spid="25609"/>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9" fill="hold" nodeType="clickEffect">
                                  <p:stCondLst>
                                    <p:cond delay="0"/>
                                  </p:stCondLst>
                                  <p:childTnLst>
                                    <p:set>
                                      <p:cBhvr>
                                        <p:cTn id="49" dur="1" fill="hold">
                                          <p:stCondLst>
                                            <p:cond delay="0"/>
                                          </p:stCondLst>
                                        </p:cTn>
                                        <p:tgtEl>
                                          <p:spTgt spid="14"/>
                                        </p:tgtEl>
                                        <p:attrNameLst>
                                          <p:attrName>style.visibility</p:attrName>
                                        </p:attrNameLst>
                                      </p:cBhvr>
                                      <p:to>
                                        <p:strVal val="visible"/>
                                      </p:to>
                                    </p:set>
                                    <p:anim calcmode="lin" valueType="num">
                                      <p:cBhvr additive="base">
                                        <p:cTn id="50" dur="500" fill="hold"/>
                                        <p:tgtEl>
                                          <p:spTgt spid="14"/>
                                        </p:tgtEl>
                                        <p:attrNameLst>
                                          <p:attrName>ppt_x</p:attrName>
                                        </p:attrNameLst>
                                      </p:cBhvr>
                                      <p:tavLst>
                                        <p:tav tm="0">
                                          <p:val>
                                            <p:strVal val="0-#ppt_w/2"/>
                                          </p:val>
                                        </p:tav>
                                        <p:tav tm="100000">
                                          <p:val>
                                            <p:strVal val="#ppt_x"/>
                                          </p:val>
                                        </p:tav>
                                      </p:tavLst>
                                    </p:anim>
                                    <p:anim calcmode="lin" valueType="num">
                                      <p:cBhvr additive="base">
                                        <p:cTn id="51"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7" presetClass="entr" presetSubtype="8" fill="hold" nodeType="clickEffect">
                                  <p:stCondLst>
                                    <p:cond delay="0"/>
                                  </p:stCondLst>
                                  <p:childTnLst>
                                    <p:set>
                                      <p:cBhvr>
                                        <p:cTn id="55" dur="1" fill="hold">
                                          <p:stCondLst>
                                            <p:cond delay="0"/>
                                          </p:stCondLst>
                                        </p:cTn>
                                        <p:tgtEl>
                                          <p:spTgt spid="3"/>
                                        </p:tgtEl>
                                        <p:attrNameLst>
                                          <p:attrName>style.visibility</p:attrName>
                                        </p:attrNameLst>
                                      </p:cBhvr>
                                      <p:to>
                                        <p:strVal val="visible"/>
                                      </p:to>
                                    </p:set>
                                    <p:anim calcmode="lin" valueType="num">
                                      <p:cBhvr>
                                        <p:cTn id="56" dur="500" fill="hold"/>
                                        <p:tgtEl>
                                          <p:spTgt spid="3"/>
                                        </p:tgtEl>
                                        <p:attrNameLst>
                                          <p:attrName>ppt_x</p:attrName>
                                        </p:attrNameLst>
                                      </p:cBhvr>
                                      <p:tavLst>
                                        <p:tav tm="0">
                                          <p:val>
                                            <p:strVal val="#ppt_x-#ppt_w/2"/>
                                          </p:val>
                                        </p:tav>
                                        <p:tav tm="100000">
                                          <p:val>
                                            <p:strVal val="#ppt_x"/>
                                          </p:val>
                                        </p:tav>
                                      </p:tavLst>
                                    </p:anim>
                                    <p:anim calcmode="lin" valueType="num">
                                      <p:cBhvr>
                                        <p:cTn id="57" dur="500" fill="hold"/>
                                        <p:tgtEl>
                                          <p:spTgt spid="3"/>
                                        </p:tgtEl>
                                        <p:attrNameLst>
                                          <p:attrName>ppt_y</p:attrName>
                                        </p:attrNameLst>
                                      </p:cBhvr>
                                      <p:tavLst>
                                        <p:tav tm="0">
                                          <p:val>
                                            <p:strVal val="#ppt_y"/>
                                          </p:val>
                                        </p:tav>
                                        <p:tav tm="100000">
                                          <p:val>
                                            <p:strVal val="#ppt_y"/>
                                          </p:val>
                                        </p:tav>
                                      </p:tavLst>
                                    </p:anim>
                                    <p:anim calcmode="lin" valueType="num">
                                      <p:cBhvr>
                                        <p:cTn id="58" dur="500" fill="hold"/>
                                        <p:tgtEl>
                                          <p:spTgt spid="3"/>
                                        </p:tgtEl>
                                        <p:attrNameLst>
                                          <p:attrName>ppt_w</p:attrName>
                                        </p:attrNameLst>
                                      </p:cBhvr>
                                      <p:tavLst>
                                        <p:tav tm="0">
                                          <p:val>
                                            <p:fltVal val="0"/>
                                          </p:val>
                                        </p:tav>
                                        <p:tav tm="100000">
                                          <p:val>
                                            <p:strVal val="#ppt_w"/>
                                          </p:val>
                                        </p:tav>
                                      </p:tavLst>
                                    </p:anim>
                                    <p:anim calcmode="lin" valueType="num">
                                      <p:cBhvr>
                                        <p:cTn id="59" dur="5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nodeType="clickEffect">
                                  <p:stCondLst>
                                    <p:cond delay="0"/>
                                  </p:stCondLst>
                                  <p:childTnLst>
                                    <p:set>
                                      <p:cBhvr>
                                        <p:cTn id="63" dur="1" fill="hold">
                                          <p:stCondLst>
                                            <p:cond delay="499"/>
                                          </p:stCondLst>
                                        </p:cTn>
                                        <p:tgtEl>
                                          <p:spTgt spid="21"/>
                                        </p:tgtEl>
                                        <p:attrNameLst>
                                          <p:attrName>style.visibility</p:attrName>
                                        </p:attrNameLst>
                                      </p:cBhvr>
                                      <p:to>
                                        <p:strVal val="visible"/>
                                      </p:to>
                                    </p:set>
                                  </p:childTnLst>
                                  <p:subTnLst>
                                    <p:set>
                                      <p:cBhvr override="childStyle">
                                        <p:cTn dur="1" fill="hold" display="0" masterRel="nextClick" afterEffect="1"/>
                                        <p:tgtEl>
                                          <p:spTgt spid="21"/>
                                        </p:tgtEl>
                                        <p:attrNameLst>
                                          <p:attrName>style.visibility</p:attrName>
                                        </p:attrNameLst>
                                      </p:cBhvr>
                                      <p:to>
                                        <p:strVal val="hidden"/>
                                      </p:to>
                                    </p:set>
                                  </p:subTnLst>
                                </p:cTn>
                              </p:par>
                            </p:childTnLst>
                          </p:cTn>
                        </p:par>
                      </p:childTnLst>
                    </p:cTn>
                  </p:par>
                  <p:par>
                    <p:cTn id="64" fill="hold">
                      <p:stCondLst>
                        <p:cond delay="indefinite"/>
                      </p:stCondLst>
                      <p:childTnLst>
                        <p:par>
                          <p:cTn id="65" fill="hold">
                            <p:stCondLst>
                              <p:cond delay="0"/>
                            </p:stCondLst>
                            <p:childTnLst>
                              <p:par>
                                <p:cTn id="66" presetID="17" presetClass="entr" presetSubtype="8" fill="hold" nodeType="click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p:cTn id="68" dur="500" fill="hold"/>
                                        <p:tgtEl>
                                          <p:spTgt spid="22"/>
                                        </p:tgtEl>
                                        <p:attrNameLst>
                                          <p:attrName>ppt_x</p:attrName>
                                        </p:attrNameLst>
                                      </p:cBhvr>
                                      <p:tavLst>
                                        <p:tav tm="0">
                                          <p:val>
                                            <p:strVal val="#ppt_x-#ppt_w/2"/>
                                          </p:val>
                                        </p:tav>
                                        <p:tav tm="100000">
                                          <p:val>
                                            <p:strVal val="#ppt_x"/>
                                          </p:val>
                                        </p:tav>
                                      </p:tavLst>
                                    </p:anim>
                                    <p:anim calcmode="lin" valueType="num">
                                      <p:cBhvr>
                                        <p:cTn id="69" dur="500" fill="hold"/>
                                        <p:tgtEl>
                                          <p:spTgt spid="22"/>
                                        </p:tgtEl>
                                        <p:attrNameLst>
                                          <p:attrName>ppt_y</p:attrName>
                                        </p:attrNameLst>
                                      </p:cBhvr>
                                      <p:tavLst>
                                        <p:tav tm="0">
                                          <p:val>
                                            <p:strVal val="#ppt_y"/>
                                          </p:val>
                                        </p:tav>
                                        <p:tav tm="100000">
                                          <p:val>
                                            <p:strVal val="#ppt_y"/>
                                          </p:val>
                                        </p:tav>
                                      </p:tavLst>
                                    </p:anim>
                                    <p:anim calcmode="lin" valueType="num">
                                      <p:cBhvr>
                                        <p:cTn id="70" dur="500" fill="hold"/>
                                        <p:tgtEl>
                                          <p:spTgt spid="22"/>
                                        </p:tgtEl>
                                        <p:attrNameLst>
                                          <p:attrName>ppt_w</p:attrName>
                                        </p:attrNameLst>
                                      </p:cBhvr>
                                      <p:tavLst>
                                        <p:tav tm="0">
                                          <p:val>
                                            <p:fltVal val="0"/>
                                          </p:val>
                                        </p:tav>
                                        <p:tav tm="100000">
                                          <p:val>
                                            <p:strVal val="#ppt_w"/>
                                          </p:val>
                                        </p:tav>
                                      </p:tavLst>
                                    </p:anim>
                                    <p:anim calcmode="lin" valueType="num">
                                      <p:cBhvr>
                                        <p:cTn id="71" dur="500" fill="hold"/>
                                        <p:tgtEl>
                                          <p:spTgt spid="2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9" grpId="0" animBg="1"/>
      <p:bldP spid="25610" grpId="0" animBg="1"/>
      <p:bldP spid="25611" grpId="0" animBg="1"/>
      <p:bldP spid="25616" grpId="0" animBg="1"/>
      <p:bldP spid="25714"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3356992"/>
            <a:ext cx="7772400" cy="1362075"/>
          </a:xfrm>
        </p:spPr>
        <p:txBody>
          <a:bodyPr/>
          <a:lstStyle/>
          <a:p>
            <a:r>
              <a:rPr lang="en-GB" dirty="0" smtClean="0"/>
              <a:t>1</a:t>
            </a:r>
            <a:r>
              <a:rPr lang="lt-LT" dirty="0" smtClean="0"/>
              <a:t>. KodĖL INOVACIJOS?</a:t>
            </a:r>
            <a:endParaRPr lang="lt-LT" dirty="0"/>
          </a:p>
        </p:txBody>
      </p:sp>
      <p:sp>
        <p:nvSpPr>
          <p:cNvPr id="3" name="Text Placeholder 2"/>
          <p:cNvSpPr>
            <a:spLocks noGrp="1"/>
          </p:cNvSpPr>
          <p:nvPr>
            <p:ph type="body" idx="1"/>
          </p:nvPr>
        </p:nvSpPr>
        <p:spPr/>
        <p:txBody>
          <a:bodyPr/>
          <a:lstStyle/>
          <a:p>
            <a:endParaRPr lang="lt-LT"/>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198438" y="531813"/>
            <a:ext cx="8945562" cy="0"/>
          </a:xfrm>
          <a:prstGeom prst="rect">
            <a:avLst/>
          </a:prstGeom>
          <a:noFill/>
          <a:ln w="9525">
            <a:noFill/>
            <a:miter lim="800000"/>
            <a:headEnd/>
            <a:tailEnd/>
          </a:ln>
        </p:spPr>
        <p:txBody>
          <a:bodyPr>
            <a:spAutoFit/>
          </a:bodyPr>
          <a:lstStyle/>
          <a:p>
            <a:endParaRPr lang="lt-LT"/>
          </a:p>
        </p:txBody>
      </p:sp>
      <p:sp>
        <p:nvSpPr>
          <p:cNvPr id="5123" name="Rectangle 3"/>
          <p:cNvSpPr>
            <a:spLocks noChangeArrowheads="1"/>
          </p:cNvSpPr>
          <p:nvPr/>
        </p:nvSpPr>
        <p:spPr bwMode="auto">
          <a:xfrm>
            <a:off x="223838" y="304800"/>
            <a:ext cx="8751887" cy="6553200"/>
          </a:xfrm>
          <a:prstGeom prst="rect">
            <a:avLst/>
          </a:prstGeom>
          <a:solidFill>
            <a:srgbClr val="00FFFF"/>
          </a:solidFill>
          <a:ln w="9525">
            <a:noFill/>
            <a:miter lim="800000"/>
            <a:headEnd/>
            <a:tailEnd/>
          </a:ln>
        </p:spPr>
        <p:txBody>
          <a:bodyPr/>
          <a:lstStyle/>
          <a:p>
            <a:pPr algn="ctr"/>
            <a:endParaRPr lang="en-GB" sz="1200">
              <a:latin typeface="Times New Roman" pitchFamily="18" charset="0"/>
            </a:endParaRPr>
          </a:p>
        </p:txBody>
      </p:sp>
      <p:sp>
        <p:nvSpPr>
          <p:cNvPr id="5124" name="Line 4"/>
          <p:cNvSpPr>
            <a:spLocks noChangeShapeType="1"/>
          </p:cNvSpPr>
          <p:nvPr/>
        </p:nvSpPr>
        <p:spPr bwMode="auto">
          <a:xfrm>
            <a:off x="382588" y="6683375"/>
            <a:ext cx="8364537" cy="1588"/>
          </a:xfrm>
          <a:prstGeom prst="line">
            <a:avLst/>
          </a:prstGeom>
          <a:noFill/>
          <a:ln w="77788">
            <a:solidFill>
              <a:srgbClr val="E7B643"/>
            </a:solidFill>
            <a:round/>
            <a:headEnd/>
            <a:tailEnd/>
          </a:ln>
        </p:spPr>
        <p:txBody>
          <a:bodyPr/>
          <a:lstStyle/>
          <a:p>
            <a:endParaRPr lang="lt-LT"/>
          </a:p>
        </p:txBody>
      </p:sp>
      <p:sp>
        <p:nvSpPr>
          <p:cNvPr id="5125" name="Freeform 5"/>
          <p:cNvSpPr>
            <a:spLocks/>
          </p:cNvSpPr>
          <p:nvPr/>
        </p:nvSpPr>
        <p:spPr bwMode="auto">
          <a:xfrm>
            <a:off x="8747125" y="473075"/>
            <a:ext cx="1588" cy="6210300"/>
          </a:xfrm>
          <a:custGeom>
            <a:avLst/>
            <a:gdLst>
              <a:gd name="T0" fmla="*/ 0 w 1588"/>
              <a:gd name="T1" fmla="*/ 0 h 7237"/>
              <a:gd name="T2" fmla="*/ 0 w 1588"/>
              <a:gd name="T3" fmla="*/ 2147483647 h 7237"/>
              <a:gd name="T4" fmla="*/ 0 w 1588"/>
              <a:gd name="T5" fmla="*/ 2147483647 h 7237"/>
              <a:gd name="T6" fmla="*/ 0 60000 65536"/>
              <a:gd name="T7" fmla="*/ 0 60000 65536"/>
              <a:gd name="T8" fmla="*/ 0 60000 65536"/>
              <a:gd name="T9" fmla="*/ 0 w 1588"/>
              <a:gd name="T10" fmla="*/ 0 h 7237"/>
              <a:gd name="T11" fmla="*/ 1588 w 1588"/>
              <a:gd name="T12" fmla="*/ 7237 h 7237"/>
            </a:gdLst>
            <a:ahLst/>
            <a:cxnLst>
              <a:cxn ang="T6">
                <a:pos x="T0" y="T1"/>
              </a:cxn>
              <a:cxn ang="T7">
                <a:pos x="T2" y="T3"/>
              </a:cxn>
              <a:cxn ang="T8">
                <a:pos x="T4" y="T5"/>
              </a:cxn>
            </a:cxnLst>
            <a:rect l="T9" t="T10" r="T11" b="T12"/>
            <a:pathLst>
              <a:path w="1588" h="7237">
                <a:moveTo>
                  <a:pt x="0" y="0"/>
                </a:moveTo>
                <a:lnTo>
                  <a:pt x="0" y="7106"/>
                </a:lnTo>
                <a:lnTo>
                  <a:pt x="0" y="7237"/>
                </a:lnTo>
              </a:path>
            </a:pathLst>
          </a:custGeom>
          <a:noFill/>
          <a:ln w="77788">
            <a:solidFill>
              <a:srgbClr val="E7B643"/>
            </a:solidFill>
            <a:prstDash val="solid"/>
            <a:round/>
            <a:headEnd/>
            <a:tailEnd/>
          </a:ln>
        </p:spPr>
        <p:txBody>
          <a:bodyPr/>
          <a:lstStyle/>
          <a:p>
            <a:endParaRPr lang="lt-LT"/>
          </a:p>
        </p:txBody>
      </p:sp>
      <p:sp>
        <p:nvSpPr>
          <p:cNvPr id="5126" name="Freeform 6"/>
          <p:cNvSpPr>
            <a:spLocks/>
          </p:cNvSpPr>
          <p:nvPr/>
        </p:nvSpPr>
        <p:spPr bwMode="auto">
          <a:xfrm>
            <a:off x="376238" y="473075"/>
            <a:ext cx="1587" cy="6210300"/>
          </a:xfrm>
          <a:custGeom>
            <a:avLst/>
            <a:gdLst>
              <a:gd name="T0" fmla="*/ 0 w 1587"/>
              <a:gd name="T1" fmla="*/ 0 h 7237"/>
              <a:gd name="T2" fmla="*/ 0 w 1587"/>
              <a:gd name="T3" fmla="*/ 2147483647 h 7237"/>
              <a:gd name="T4" fmla="*/ 0 w 1587"/>
              <a:gd name="T5" fmla="*/ 2147483647 h 7237"/>
              <a:gd name="T6" fmla="*/ 0 60000 65536"/>
              <a:gd name="T7" fmla="*/ 0 60000 65536"/>
              <a:gd name="T8" fmla="*/ 0 60000 65536"/>
              <a:gd name="T9" fmla="*/ 0 w 1587"/>
              <a:gd name="T10" fmla="*/ 0 h 7237"/>
              <a:gd name="T11" fmla="*/ 1587 w 1587"/>
              <a:gd name="T12" fmla="*/ 7237 h 7237"/>
            </a:gdLst>
            <a:ahLst/>
            <a:cxnLst>
              <a:cxn ang="T6">
                <a:pos x="T0" y="T1"/>
              </a:cxn>
              <a:cxn ang="T7">
                <a:pos x="T2" y="T3"/>
              </a:cxn>
              <a:cxn ang="T8">
                <a:pos x="T4" y="T5"/>
              </a:cxn>
            </a:cxnLst>
            <a:rect l="T9" t="T10" r="T11" b="T12"/>
            <a:pathLst>
              <a:path w="1587" h="7237">
                <a:moveTo>
                  <a:pt x="0" y="0"/>
                </a:moveTo>
                <a:lnTo>
                  <a:pt x="0" y="7106"/>
                </a:lnTo>
                <a:lnTo>
                  <a:pt x="0" y="7237"/>
                </a:lnTo>
              </a:path>
            </a:pathLst>
          </a:custGeom>
          <a:noFill/>
          <a:ln w="77788">
            <a:solidFill>
              <a:srgbClr val="E7B643"/>
            </a:solidFill>
            <a:prstDash val="solid"/>
            <a:round/>
            <a:headEnd/>
            <a:tailEnd/>
          </a:ln>
        </p:spPr>
        <p:txBody>
          <a:bodyPr/>
          <a:lstStyle/>
          <a:p>
            <a:endParaRPr lang="lt-LT"/>
          </a:p>
        </p:txBody>
      </p:sp>
      <p:sp>
        <p:nvSpPr>
          <p:cNvPr id="5127" name="Line 7"/>
          <p:cNvSpPr>
            <a:spLocks noChangeShapeType="1"/>
          </p:cNvSpPr>
          <p:nvPr/>
        </p:nvSpPr>
        <p:spPr bwMode="auto">
          <a:xfrm>
            <a:off x="376238" y="473075"/>
            <a:ext cx="8370887" cy="1588"/>
          </a:xfrm>
          <a:prstGeom prst="line">
            <a:avLst/>
          </a:prstGeom>
          <a:noFill/>
          <a:ln w="77788">
            <a:solidFill>
              <a:srgbClr val="E7B643"/>
            </a:solidFill>
            <a:round/>
            <a:headEnd/>
            <a:tailEnd/>
          </a:ln>
        </p:spPr>
        <p:txBody>
          <a:bodyPr/>
          <a:lstStyle/>
          <a:p>
            <a:endParaRPr lang="lt-LT"/>
          </a:p>
        </p:txBody>
      </p:sp>
      <p:sp>
        <p:nvSpPr>
          <p:cNvPr id="5128" name="Freeform 8"/>
          <p:cNvSpPr>
            <a:spLocks/>
          </p:cNvSpPr>
          <p:nvPr/>
        </p:nvSpPr>
        <p:spPr bwMode="auto">
          <a:xfrm>
            <a:off x="1752600" y="1757363"/>
            <a:ext cx="6856413" cy="2881312"/>
          </a:xfrm>
          <a:custGeom>
            <a:avLst/>
            <a:gdLst>
              <a:gd name="T0" fmla="*/ 2147483647 w 8636"/>
              <a:gd name="T1" fmla="*/ 2147483647 h 3630"/>
              <a:gd name="T2" fmla="*/ 2147483647 w 8636"/>
              <a:gd name="T3" fmla="*/ 2147483647 h 3630"/>
              <a:gd name="T4" fmla="*/ 2147483647 w 8636"/>
              <a:gd name="T5" fmla="*/ 2147483647 h 3630"/>
              <a:gd name="T6" fmla="*/ 2147483647 w 8636"/>
              <a:gd name="T7" fmla="*/ 2147483647 h 3630"/>
              <a:gd name="T8" fmla="*/ 2147483647 w 8636"/>
              <a:gd name="T9" fmla="*/ 2147483647 h 3630"/>
              <a:gd name="T10" fmla="*/ 2147483647 w 8636"/>
              <a:gd name="T11" fmla="*/ 2147483647 h 3630"/>
              <a:gd name="T12" fmla="*/ 2147483647 w 8636"/>
              <a:gd name="T13" fmla="*/ 2147483647 h 3630"/>
              <a:gd name="T14" fmla="*/ 2147483647 w 8636"/>
              <a:gd name="T15" fmla="*/ 2147483647 h 3630"/>
              <a:gd name="T16" fmla="*/ 2147483647 w 8636"/>
              <a:gd name="T17" fmla="*/ 2147483647 h 3630"/>
              <a:gd name="T18" fmla="*/ 2147483647 w 8636"/>
              <a:gd name="T19" fmla="*/ 2147483647 h 3630"/>
              <a:gd name="T20" fmla="*/ 2147483647 w 8636"/>
              <a:gd name="T21" fmla="*/ 2147483647 h 3630"/>
              <a:gd name="T22" fmla="*/ 2147483647 w 8636"/>
              <a:gd name="T23" fmla="*/ 2147483647 h 3630"/>
              <a:gd name="T24" fmla="*/ 2147483647 w 8636"/>
              <a:gd name="T25" fmla="*/ 2147483647 h 3630"/>
              <a:gd name="T26" fmla="*/ 2147483647 w 8636"/>
              <a:gd name="T27" fmla="*/ 2147483647 h 3630"/>
              <a:gd name="T28" fmla="*/ 2147483647 w 8636"/>
              <a:gd name="T29" fmla="*/ 2147483647 h 3630"/>
              <a:gd name="T30" fmla="*/ 2147483647 w 8636"/>
              <a:gd name="T31" fmla="*/ 2147483647 h 3630"/>
              <a:gd name="T32" fmla="*/ 2147483647 w 8636"/>
              <a:gd name="T33" fmla="*/ 2147483647 h 3630"/>
              <a:gd name="T34" fmla="*/ 2147483647 w 8636"/>
              <a:gd name="T35" fmla="*/ 2147483647 h 3630"/>
              <a:gd name="T36" fmla="*/ 2147483647 w 8636"/>
              <a:gd name="T37" fmla="*/ 2147483647 h 3630"/>
              <a:gd name="T38" fmla="*/ 2147483647 w 8636"/>
              <a:gd name="T39" fmla="*/ 2147483647 h 3630"/>
              <a:gd name="T40" fmla="*/ 2147483647 w 8636"/>
              <a:gd name="T41" fmla="*/ 2147483647 h 3630"/>
              <a:gd name="T42" fmla="*/ 2147483647 w 8636"/>
              <a:gd name="T43" fmla="*/ 2147483647 h 3630"/>
              <a:gd name="T44" fmla="*/ 2147483647 w 8636"/>
              <a:gd name="T45" fmla="*/ 2147483647 h 3630"/>
              <a:gd name="T46" fmla="*/ 2147483647 w 8636"/>
              <a:gd name="T47" fmla="*/ 2147483647 h 3630"/>
              <a:gd name="T48" fmla="*/ 2147483647 w 8636"/>
              <a:gd name="T49" fmla="*/ 2147483647 h 3630"/>
              <a:gd name="T50" fmla="*/ 2147483647 w 8636"/>
              <a:gd name="T51" fmla="*/ 2147483647 h 3630"/>
              <a:gd name="T52" fmla="*/ 2147483647 w 8636"/>
              <a:gd name="T53" fmla="*/ 2147483647 h 3630"/>
              <a:gd name="T54" fmla="*/ 2147483647 w 8636"/>
              <a:gd name="T55" fmla="*/ 2147483647 h 3630"/>
              <a:gd name="T56" fmla="*/ 2147483647 w 8636"/>
              <a:gd name="T57" fmla="*/ 2147483647 h 3630"/>
              <a:gd name="T58" fmla="*/ 2147483647 w 8636"/>
              <a:gd name="T59" fmla="*/ 2147483647 h 3630"/>
              <a:gd name="T60" fmla="*/ 2147483647 w 8636"/>
              <a:gd name="T61" fmla="*/ 2147483647 h 3630"/>
              <a:gd name="T62" fmla="*/ 2147483647 w 8636"/>
              <a:gd name="T63" fmla="*/ 2147483647 h 3630"/>
              <a:gd name="T64" fmla="*/ 2147483647 w 8636"/>
              <a:gd name="T65" fmla="*/ 2147483647 h 3630"/>
              <a:gd name="T66" fmla="*/ 2147483647 w 8636"/>
              <a:gd name="T67" fmla="*/ 2147483647 h 3630"/>
              <a:gd name="T68" fmla="*/ 2147483647 w 8636"/>
              <a:gd name="T69" fmla="*/ 2147483647 h 3630"/>
              <a:gd name="T70" fmla="*/ 2147483647 w 8636"/>
              <a:gd name="T71" fmla="*/ 2147483647 h 3630"/>
              <a:gd name="T72" fmla="*/ 2147483647 w 8636"/>
              <a:gd name="T73" fmla="*/ 2147483647 h 3630"/>
              <a:gd name="T74" fmla="*/ 2147483647 w 8636"/>
              <a:gd name="T75" fmla="*/ 2147483647 h 3630"/>
              <a:gd name="T76" fmla="*/ 2147483647 w 8636"/>
              <a:gd name="T77" fmla="*/ 2147483647 h 3630"/>
              <a:gd name="T78" fmla="*/ 2147483647 w 8636"/>
              <a:gd name="T79" fmla="*/ 2147483647 h 3630"/>
              <a:gd name="T80" fmla="*/ 2147483647 w 8636"/>
              <a:gd name="T81" fmla="*/ 2147483647 h 3630"/>
              <a:gd name="T82" fmla="*/ 2147483647 w 8636"/>
              <a:gd name="T83" fmla="*/ 2147483647 h 3630"/>
              <a:gd name="T84" fmla="*/ 2147483647 w 8636"/>
              <a:gd name="T85" fmla="*/ 2147483647 h 3630"/>
              <a:gd name="T86" fmla="*/ 2147483647 w 8636"/>
              <a:gd name="T87" fmla="*/ 2147483647 h 3630"/>
              <a:gd name="T88" fmla="*/ 2147483647 w 8636"/>
              <a:gd name="T89" fmla="*/ 2147483647 h 3630"/>
              <a:gd name="T90" fmla="*/ 2147483647 w 8636"/>
              <a:gd name="T91" fmla="*/ 2147483647 h 3630"/>
              <a:gd name="T92" fmla="*/ 2147483647 w 8636"/>
              <a:gd name="T93" fmla="*/ 2147483647 h 3630"/>
              <a:gd name="T94" fmla="*/ 2147483647 w 8636"/>
              <a:gd name="T95" fmla="*/ 2147483647 h 3630"/>
              <a:gd name="T96" fmla="*/ 2147483647 w 8636"/>
              <a:gd name="T97" fmla="*/ 2147483647 h 3630"/>
              <a:gd name="T98" fmla="*/ 2147483647 w 8636"/>
              <a:gd name="T99" fmla="*/ 2147483647 h 3630"/>
              <a:gd name="T100" fmla="*/ 2147483647 w 8636"/>
              <a:gd name="T101" fmla="*/ 2147483647 h 3630"/>
              <a:gd name="T102" fmla="*/ 2147483647 w 8636"/>
              <a:gd name="T103" fmla="*/ 2147483647 h 3630"/>
              <a:gd name="T104" fmla="*/ 2147483647 w 8636"/>
              <a:gd name="T105" fmla="*/ 2147483647 h 3630"/>
              <a:gd name="T106" fmla="*/ 2147483647 w 8636"/>
              <a:gd name="T107" fmla="*/ 2147483647 h 3630"/>
              <a:gd name="T108" fmla="*/ 2147483647 w 8636"/>
              <a:gd name="T109" fmla="*/ 2147483647 h 3630"/>
              <a:gd name="T110" fmla="*/ 2147483647 w 8636"/>
              <a:gd name="T111" fmla="*/ 2147483647 h 3630"/>
              <a:gd name="T112" fmla="*/ 2147483647 w 8636"/>
              <a:gd name="T113" fmla="*/ 2147483647 h 3630"/>
              <a:gd name="T114" fmla="*/ 2147483647 w 8636"/>
              <a:gd name="T115" fmla="*/ 2147483647 h 3630"/>
              <a:gd name="T116" fmla="*/ 2147483647 w 8636"/>
              <a:gd name="T117" fmla="*/ 2147483647 h 3630"/>
              <a:gd name="T118" fmla="*/ 2147483647 w 8636"/>
              <a:gd name="T119" fmla="*/ 2147483647 h 363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8636"/>
              <a:gd name="T181" fmla="*/ 0 h 3630"/>
              <a:gd name="T182" fmla="*/ 8636 w 8636"/>
              <a:gd name="T183" fmla="*/ 3630 h 363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8636" h="3630">
                <a:moveTo>
                  <a:pt x="0" y="0"/>
                </a:moveTo>
                <a:lnTo>
                  <a:pt x="40" y="111"/>
                </a:lnTo>
                <a:lnTo>
                  <a:pt x="82" y="216"/>
                </a:lnTo>
                <a:lnTo>
                  <a:pt x="124" y="319"/>
                </a:lnTo>
                <a:lnTo>
                  <a:pt x="168" y="418"/>
                </a:lnTo>
                <a:lnTo>
                  <a:pt x="212" y="512"/>
                </a:lnTo>
                <a:lnTo>
                  <a:pt x="257" y="605"/>
                </a:lnTo>
                <a:lnTo>
                  <a:pt x="303" y="693"/>
                </a:lnTo>
                <a:lnTo>
                  <a:pt x="350" y="777"/>
                </a:lnTo>
                <a:lnTo>
                  <a:pt x="398" y="860"/>
                </a:lnTo>
                <a:lnTo>
                  <a:pt x="447" y="939"/>
                </a:lnTo>
                <a:lnTo>
                  <a:pt x="496" y="1014"/>
                </a:lnTo>
                <a:lnTo>
                  <a:pt x="545" y="1088"/>
                </a:lnTo>
                <a:lnTo>
                  <a:pt x="597" y="1158"/>
                </a:lnTo>
                <a:lnTo>
                  <a:pt x="648" y="1227"/>
                </a:lnTo>
                <a:lnTo>
                  <a:pt x="701" y="1293"/>
                </a:lnTo>
                <a:lnTo>
                  <a:pt x="753" y="1356"/>
                </a:lnTo>
                <a:lnTo>
                  <a:pt x="808" y="1420"/>
                </a:lnTo>
                <a:lnTo>
                  <a:pt x="862" y="1479"/>
                </a:lnTo>
                <a:lnTo>
                  <a:pt x="918" y="1539"/>
                </a:lnTo>
                <a:lnTo>
                  <a:pt x="974" y="1597"/>
                </a:lnTo>
                <a:lnTo>
                  <a:pt x="1030" y="1653"/>
                </a:lnTo>
                <a:lnTo>
                  <a:pt x="1088" y="1707"/>
                </a:lnTo>
                <a:lnTo>
                  <a:pt x="1146" y="1760"/>
                </a:lnTo>
                <a:lnTo>
                  <a:pt x="1204" y="1814"/>
                </a:lnTo>
                <a:lnTo>
                  <a:pt x="1276" y="1876"/>
                </a:lnTo>
                <a:lnTo>
                  <a:pt x="1346" y="1937"/>
                </a:lnTo>
                <a:lnTo>
                  <a:pt x="1419" y="1997"/>
                </a:lnTo>
                <a:lnTo>
                  <a:pt x="1493" y="2057"/>
                </a:lnTo>
                <a:lnTo>
                  <a:pt x="1567" y="2114"/>
                </a:lnTo>
                <a:lnTo>
                  <a:pt x="1642" y="2171"/>
                </a:lnTo>
                <a:lnTo>
                  <a:pt x="1717" y="2227"/>
                </a:lnTo>
                <a:lnTo>
                  <a:pt x="1795" y="2281"/>
                </a:lnTo>
                <a:lnTo>
                  <a:pt x="1873" y="2336"/>
                </a:lnTo>
                <a:lnTo>
                  <a:pt x="1952" y="2388"/>
                </a:lnTo>
                <a:lnTo>
                  <a:pt x="2033" y="2439"/>
                </a:lnTo>
                <a:lnTo>
                  <a:pt x="2114" y="2490"/>
                </a:lnTo>
                <a:lnTo>
                  <a:pt x="2196" y="2537"/>
                </a:lnTo>
                <a:lnTo>
                  <a:pt x="2280" y="2586"/>
                </a:lnTo>
                <a:lnTo>
                  <a:pt x="2364" y="2632"/>
                </a:lnTo>
                <a:lnTo>
                  <a:pt x="2450" y="2678"/>
                </a:lnTo>
                <a:lnTo>
                  <a:pt x="2538" y="2723"/>
                </a:lnTo>
                <a:lnTo>
                  <a:pt x="2625" y="2765"/>
                </a:lnTo>
                <a:lnTo>
                  <a:pt x="2717" y="2808"/>
                </a:lnTo>
                <a:lnTo>
                  <a:pt x="2806" y="2848"/>
                </a:lnTo>
                <a:lnTo>
                  <a:pt x="2899" y="2888"/>
                </a:lnTo>
                <a:lnTo>
                  <a:pt x="2992" y="2927"/>
                </a:lnTo>
                <a:lnTo>
                  <a:pt x="3086" y="2964"/>
                </a:lnTo>
                <a:lnTo>
                  <a:pt x="3183" y="2999"/>
                </a:lnTo>
                <a:lnTo>
                  <a:pt x="3281" y="3034"/>
                </a:lnTo>
                <a:lnTo>
                  <a:pt x="3381" y="3067"/>
                </a:lnTo>
                <a:lnTo>
                  <a:pt x="3481" y="3099"/>
                </a:lnTo>
                <a:lnTo>
                  <a:pt x="3583" y="3129"/>
                </a:lnTo>
                <a:lnTo>
                  <a:pt x="3686" y="3158"/>
                </a:lnTo>
                <a:lnTo>
                  <a:pt x="3791" y="3187"/>
                </a:lnTo>
                <a:lnTo>
                  <a:pt x="3819" y="3194"/>
                </a:lnTo>
                <a:lnTo>
                  <a:pt x="3845" y="3201"/>
                </a:lnTo>
                <a:lnTo>
                  <a:pt x="3874" y="3208"/>
                </a:lnTo>
                <a:lnTo>
                  <a:pt x="3902" y="3215"/>
                </a:lnTo>
                <a:lnTo>
                  <a:pt x="3930" y="3222"/>
                </a:lnTo>
                <a:lnTo>
                  <a:pt x="3958" y="3229"/>
                </a:lnTo>
                <a:lnTo>
                  <a:pt x="3987" y="3234"/>
                </a:lnTo>
                <a:lnTo>
                  <a:pt x="4016" y="3241"/>
                </a:lnTo>
                <a:lnTo>
                  <a:pt x="4044" y="3248"/>
                </a:lnTo>
                <a:lnTo>
                  <a:pt x="4072" y="3253"/>
                </a:lnTo>
                <a:lnTo>
                  <a:pt x="4100" y="3260"/>
                </a:lnTo>
                <a:lnTo>
                  <a:pt x="4129" y="3266"/>
                </a:lnTo>
                <a:lnTo>
                  <a:pt x="4158" y="3273"/>
                </a:lnTo>
                <a:lnTo>
                  <a:pt x="4186" y="3278"/>
                </a:lnTo>
                <a:lnTo>
                  <a:pt x="4214" y="3285"/>
                </a:lnTo>
                <a:lnTo>
                  <a:pt x="4243" y="3290"/>
                </a:lnTo>
                <a:lnTo>
                  <a:pt x="4271" y="3295"/>
                </a:lnTo>
                <a:lnTo>
                  <a:pt x="4299" y="3301"/>
                </a:lnTo>
                <a:lnTo>
                  <a:pt x="4329" y="3308"/>
                </a:lnTo>
                <a:lnTo>
                  <a:pt x="4357" y="3313"/>
                </a:lnTo>
                <a:lnTo>
                  <a:pt x="4385" y="3318"/>
                </a:lnTo>
                <a:lnTo>
                  <a:pt x="4415" y="3323"/>
                </a:lnTo>
                <a:lnTo>
                  <a:pt x="4443" y="3329"/>
                </a:lnTo>
                <a:lnTo>
                  <a:pt x="4471" y="3334"/>
                </a:lnTo>
                <a:lnTo>
                  <a:pt x="4501" y="3339"/>
                </a:lnTo>
                <a:lnTo>
                  <a:pt x="4529" y="3344"/>
                </a:lnTo>
                <a:lnTo>
                  <a:pt x="4557" y="3348"/>
                </a:lnTo>
                <a:lnTo>
                  <a:pt x="4585" y="3353"/>
                </a:lnTo>
                <a:lnTo>
                  <a:pt x="4615" y="3359"/>
                </a:lnTo>
                <a:lnTo>
                  <a:pt x="4643" y="3364"/>
                </a:lnTo>
                <a:lnTo>
                  <a:pt x="4671" y="3367"/>
                </a:lnTo>
                <a:lnTo>
                  <a:pt x="4699" y="3373"/>
                </a:lnTo>
                <a:lnTo>
                  <a:pt x="4727" y="3376"/>
                </a:lnTo>
                <a:lnTo>
                  <a:pt x="4852" y="3395"/>
                </a:lnTo>
                <a:lnTo>
                  <a:pt x="4974" y="3413"/>
                </a:lnTo>
                <a:lnTo>
                  <a:pt x="5095" y="3430"/>
                </a:lnTo>
                <a:lnTo>
                  <a:pt x="5214" y="3444"/>
                </a:lnTo>
                <a:lnTo>
                  <a:pt x="5334" y="3459"/>
                </a:lnTo>
                <a:lnTo>
                  <a:pt x="5451" y="3471"/>
                </a:lnTo>
                <a:lnTo>
                  <a:pt x="5567" y="3483"/>
                </a:lnTo>
                <a:lnTo>
                  <a:pt x="5683" y="3494"/>
                </a:lnTo>
                <a:lnTo>
                  <a:pt x="5798" y="3504"/>
                </a:lnTo>
                <a:lnTo>
                  <a:pt x="5912" y="3513"/>
                </a:lnTo>
                <a:lnTo>
                  <a:pt x="6026" y="3520"/>
                </a:lnTo>
                <a:lnTo>
                  <a:pt x="6140" y="3527"/>
                </a:lnTo>
                <a:lnTo>
                  <a:pt x="6254" y="3534"/>
                </a:lnTo>
                <a:lnTo>
                  <a:pt x="6366" y="3541"/>
                </a:lnTo>
                <a:lnTo>
                  <a:pt x="6480" y="3546"/>
                </a:lnTo>
                <a:lnTo>
                  <a:pt x="6594" y="3552"/>
                </a:lnTo>
                <a:lnTo>
                  <a:pt x="6706" y="3555"/>
                </a:lnTo>
                <a:lnTo>
                  <a:pt x="6820" y="3560"/>
                </a:lnTo>
                <a:lnTo>
                  <a:pt x="6934" y="3564"/>
                </a:lnTo>
                <a:lnTo>
                  <a:pt x="7050" y="3567"/>
                </a:lnTo>
                <a:lnTo>
                  <a:pt x="7164" y="3571"/>
                </a:lnTo>
                <a:lnTo>
                  <a:pt x="7279" y="3574"/>
                </a:lnTo>
                <a:lnTo>
                  <a:pt x="7397" y="3578"/>
                </a:lnTo>
                <a:lnTo>
                  <a:pt x="7514" y="3583"/>
                </a:lnTo>
                <a:lnTo>
                  <a:pt x="7633" y="3587"/>
                </a:lnTo>
                <a:lnTo>
                  <a:pt x="7753" y="3590"/>
                </a:lnTo>
                <a:lnTo>
                  <a:pt x="7875" y="3595"/>
                </a:lnTo>
                <a:lnTo>
                  <a:pt x="7998" y="3599"/>
                </a:lnTo>
                <a:lnTo>
                  <a:pt x="8123" y="3604"/>
                </a:lnTo>
                <a:lnTo>
                  <a:pt x="8247" y="3609"/>
                </a:lnTo>
                <a:lnTo>
                  <a:pt x="8375" y="3616"/>
                </a:lnTo>
                <a:lnTo>
                  <a:pt x="8505" y="3623"/>
                </a:lnTo>
                <a:lnTo>
                  <a:pt x="8636" y="3630"/>
                </a:lnTo>
              </a:path>
            </a:pathLst>
          </a:custGeom>
          <a:noFill/>
          <a:ln w="36513">
            <a:solidFill>
              <a:srgbClr val="FF0000"/>
            </a:solidFill>
            <a:prstDash val="solid"/>
            <a:round/>
            <a:headEnd/>
            <a:tailEnd/>
          </a:ln>
        </p:spPr>
        <p:txBody>
          <a:bodyPr/>
          <a:lstStyle/>
          <a:p>
            <a:endParaRPr lang="lt-LT"/>
          </a:p>
        </p:txBody>
      </p:sp>
      <p:sp>
        <p:nvSpPr>
          <p:cNvPr id="5129" name="Freeform 9"/>
          <p:cNvSpPr>
            <a:spLocks/>
          </p:cNvSpPr>
          <p:nvPr/>
        </p:nvSpPr>
        <p:spPr bwMode="auto">
          <a:xfrm>
            <a:off x="5230813" y="1176338"/>
            <a:ext cx="3479800" cy="3482975"/>
          </a:xfrm>
          <a:custGeom>
            <a:avLst/>
            <a:gdLst>
              <a:gd name="T0" fmla="*/ 0 w 4382"/>
              <a:gd name="T1" fmla="*/ 2147483647 h 4387"/>
              <a:gd name="T2" fmla="*/ 2147483647 w 4382"/>
              <a:gd name="T3" fmla="*/ 2147483647 h 4387"/>
              <a:gd name="T4" fmla="*/ 2147483647 w 4382"/>
              <a:gd name="T5" fmla="*/ 2147483647 h 4387"/>
              <a:gd name="T6" fmla="*/ 2147483647 w 4382"/>
              <a:gd name="T7" fmla="*/ 2147483647 h 4387"/>
              <a:gd name="T8" fmla="*/ 2147483647 w 4382"/>
              <a:gd name="T9" fmla="*/ 2147483647 h 4387"/>
              <a:gd name="T10" fmla="*/ 2147483647 w 4382"/>
              <a:gd name="T11" fmla="*/ 2147483647 h 4387"/>
              <a:gd name="T12" fmla="*/ 2147483647 w 4382"/>
              <a:gd name="T13" fmla="*/ 2147483647 h 4387"/>
              <a:gd name="T14" fmla="*/ 2147483647 w 4382"/>
              <a:gd name="T15" fmla="*/ 2147483647 h 4387"/>
              <a:gd name="T16" fmla="*/ 2147483647 w 4382"/>
              <a:gd name="T17" fmla="*/ 2147483647 h 4387"/>
              <a:gd name="T18" fmla="*/ 2147483647 w 4382"/>
              <a:gd name="T19" fmla="*/ 2147483647 h 4387"/>
              <a:gd name="T20" fmla="*/ 2147483647 w 4382"/>
              <a:gd name="T21" fmla="*/ 2147483647 h 4387"/>
              <a:gd name="T22" fmla="*/ 2147483647 w 4382"/>
              <a:gd name="T23" fmla="*/ 2147483647 h 4387"/>
              <a:gd name="T24" fmla="*/ 2147483647 w 4382"/>
              <a:gd name="T25" fmla="*/ 2147483647 h 4387"/>
              <a:gd name="T26" fmla="*/ 2147483647 w 4382"/>
              <a:gd name="T27" fmla="*/ 2147483647 h 4387"/>
              <a:gd name="T28" fmla="*/ 2147483647 w 4382"/>
              <a:gd name="T29" fmla="*/ 2147483647 h 4387"/>
              <a:gd name="T30" fmla="*/ 2147483647 w 4382"/>
              <a:gd name="T31" fmla="*/ 2147483647 h 4387"/>
              <a:gd name="T32" fmla="*/ 2147483647 w 4382"/>
              <a:gd name="T33" fmla="*/ 2147483647 h 4387"/>
              <a:gd name="T34" fmla="*/ 2147483647 w 4382"/>
              <a:gd name="T35" fmla="*/ 2147483647 h 4387"/>
              <a:gd name="T36" fmla="*/ 2147483647 w 4382"/>
              <a:gd name="T37" fmla="*/ 2147483647 h 4387"/>
              <a:gd name="T38" fmla="*/ 2147483647 w 4382"/>
              <a:gd name="T39" fmla="*/ 2147483647 h 4387"/>
              <a:gd name="T40" fmla="*/ 2147483647 w 4382"/>
              <a:gd name="T41" fmla="*/ 2147483647 h 4387"/>
              <a:gd name="T42" fmla="*/ 2147483647 w 4382"/>
              <a:gd name="T43" fmla="*/ 2147483647 h 4387"/>
              <a:gd name="T44" fmla="*/ 2147483647 w 4382"/>
              <a:gd name="T45" fmla="*/ 2147483647 h 4387"/>
              <a:gd name="T46" fmla="*/ 2147483647 w 4382"/>
              <a:gd name="T47" fmla="*/ 2147483647 h 4387"/>
              <a:gd name="T48" fmla="*/ 2147483647 w 4382"/>
              <a:gd name="T49" fmla="*/ 2147483647 h 4387"/>
              <a:gd name="T50" fmla="*/ 2147483647 w 4382"/>
              <a:gd name="T51" fmla="*/ 2147483647 h 4387"/>
              <a:gd name="T52" fmla="*/ 2147483647 w 4382"/>
              <a:gd name="T53" fmla="*/ 2147483647 h 4387"/>
              <a:gd name="T54" fmla="*/ 2147483647 w 4382"/>
              <a:gd name="T55" fmla="*/ 2147483647 h 4387"/>
              <a:gd name="T56" fmla="*/ 2147483647 w 4382"/>
              <a:gd name="T57" fmla="*/ 2147483647 h 4387"/>
              <a:gd name="T58" fmla="*/ 2147483647 w 4382"/>
              <a:gd name="T59" fmla="*/ 2147483647 h 4387"/>
              <a:gd name="T60" fmla="*/ 2147483647 w 4382"/>
              <a:gd name="T61" fmla="*/ 2147483647 h 4387"/>
              <a:gd name="T62" fmla="*/ 2147483647 w 4382"/>
              <a:gd name="T63" fmla="*/ 2147483647 h 4387"/>
              <a:gd name="T64" fmla="*/ 2147483647 w 4382"/>
              <a:gd name="T65" fmla="*/ 2147483647 h 4387"/>
              <a:gd name="T66" fmla="*/ 2147483647 w 4382"/>
              <a:gd name="T67" fmla="*/ 2147483647 h 4387"/>
              <a:gd name="T68" fmla="*/ 2147483647 w 4382"/>
              <a:gd name="T69" fmla="*/ 2147483647 h 4387"/>
              <a:gd name="T70" fmla="*/ 2147483647 w 4382"/>
              <a:gd name="T71" fmla="*/ 2147483647 h 4387"/>
              <a:gd name="T72" fmla="*/ 2147483647 w 4382"/>
              <a:gd name="T73" fmla="*/ 2147483647 h 4387"/>
              <a:gd name="T74" fmla="*/ 2147483647 w 4382"/>
              <a:gd name="T75" fmla="*/ 2147483647 h 4387"/>
              <a:gd name="T76" fmla="*/ 2147483647 w 4382"/>
              <a:gd name="T77" fmla="*/ 2147483647 h 4387"/>
              <a:gd name="T78" fmla="*/ 2147483647 w 4382"/>
              <a:gd name="T79" fmla="*/ 2147483647 h 4387"/>
              <a:gd name="T80" fmla="*/ 2147483647 w 4382"/>
              <a:gd name="T81" fmla="*/ 2147483647 h 4387"/>
              <a:gd name="T82" fmla="*/ 2147483647 w 4382"/>
              <a:gd name="T83" fmla="*/ 2147483647 h 4387"/>
              <a:gd name="T84" fmla="*/ 2147483647 w 4382"/>
              <a:gd name="T85" fmla="*/ 2147483647 h 4387"/>
              <a:gd name="T86" fmla="*/ 2147483647 w 4382"/>
              <a:gd name="T87" fmla="*/ 2147483647 h 4387"/>
              <a:gd name="T88" fmla="*/ 2147483647 w 4382"/>
              <a:gd name="T89" fmla="*/ 2147483647 h 4387"/>
              <a:gd name="T90" fmla="*/ 2147483647 w 4382"/>
              <a:gd name="T91" fmla="*/ 2147483647 h 4387"/>
              <a:gd name="T92" fmla="*/ 2147483647 w 4382"/>
              <a:gd name="T93" fmla="*/ 2147483647 h 4387"/>
              <a:gd name="T94" fmla="*/ 2147483647 w 4382"/>
              <a:gd name="T95" fmla="*/ 2147483647 h 4387"/>
              <a:gd name="T96" fmla="*/ 2147483647 w 4382"/>
              <a:gd name="T97" fmla="*/ 2147483647 h 4387"/>
              <a:gd name="T98" fmla="*/ 2147483647 w 4382"/>
              <a:gd name="T99" fmla="*/ 2147483647 h 4387"/>
              <a:gd name="T100" fmla="*/ 2147483647 w 4382"/>
              <a:gd name="T101" fmla="*/ 2147483647 h 4387"/>
              <a:gd name="T102" fmla="*/ 2147483647 w 4382"/>
              <a:gd name="T103" fmla="*/ 2147483647 h 4387"/>
              <a:gd name="T104" fmla="*/ 2147483647 w 4382"/>
              <a:gd name="T105" fmla="*/ 2147483647 h 4387"/>
              <a:gd name="T106" fmla="*/ 2147483647 w 4382"/>
              <a:gd name="T107" fmla="*/ 2147483647 h 4387"/>
              <a:gd name="T108" fmla="*/ 2147483647 w 4382"/>
              <a:gd name="T109" fmla="*/ 2147483647 h 4387"/>
              <a:gd name="T110" fmla="*/ 2147483647 w 4382"/>
              <a:gd name="T111" fmla="*/ 2147483647 h 4387"/>
              <a:gd name="T112" fmla="*/ 2147483647 w 4382"/>
              <a:gd name="T113" fmla="*/ 0 h 438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382"/>
              <a:gd name="T172" fmla="*/ 0 h 4387"/>
              <a:gd name="T173" fmla="*/ 4382 w 4382"/>
              <a:gd name="T174" fmla="*/ 4387 h 438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382" h="4387">
                <a:moveTo>
                  <a:pt x="0" y="4387"/>
                </a:moveTo>
                <a:lnTo>
                  <a:pt x="156" y="4327"/>
                </a:lnTo>
                <a:lnTo>
                  <a:pt x="301" y="4269"/>
                </a:lnTo>
                <a:lnTo>
                  <a:pt x="436" y="4217"/>
                </a:lnTo>
                <a:lnTo>
                  <a:pt x="564" y="4166"/>
                </a:lnTo>
                <a:lnTo>
                  <a:pt x="682" y="4119"/>
                </a:lnTo>
                <a:lnTo>
                  <a:pt x="792" y="4073"/>
                </a:lnTo>
                <a:lnTo>
                  <a:pt x="894" y="4031"/>
                </a:lnTo>
                <a:lnTo>
                  <a:pt x="989" y="3990"/>
                </a:lnTo>
                <a:lnTo>
                  <a:pt x="1076" y="3954"/>
                </a:lnTo>
                <a:lnTo>
                  <a:pt x="1157" y="3917"/>
                </a:lnTo>
                <a:lnTo>
                  <a:pt x="1232" y="3883"/>
                </a:lnTo>
                <a:lnTo>
                  <a:pt x="1301" y="3852"/>
                </a:lnTo>
                <a:lnTo>
                  <a:pt x="1362" y="3822"/>
                </a:lnTo>
                <a:lnTo>
                  <a:pt x="1420" y="3794"/>
                </a:lnTo>
                <a:lnTo>
                  <a:pt x="1472" y="3768"/>
                </a:lnTo>
                <a:lnTo>
                  <a:pt x="1520" y="3743"/>
                </a:lnTo>
                <a:lnTo>
                  <a:pt x="1563" y="3719"/>
                </a:lnTo>
                <a:lnTo>
                  <a:pt x="1604" y="3696"/>
                </a:lnTo>
                <a:lnTo>
                  <a:pt x="1639" y="3675"/>
                </a:lnTo>
                <a:lnTo>
                  <a:pt x="1672" y="3654"/>
                </a:lnTo>
                <a:lnTo>
                  <a:pt x="1704" y="3634"/>
                </a:lnTo>
                <a:lnTo>
                  <a:pt x="1732" y="3615"/>
                </a:lnTo>
                <a:lnTo>
                  <a:pt x="1758" y="3596"/>
                </a:lnTo>
                <a:lnTo>
                  <a:pt x="1783" y="3576"/>
                </a:lnTo>
                <a:lnTo>
                  <a:pt x="1805" y="3559"/>
                </a:lnTo>
                <a:lnTo>
                  <a:pt x="1828" y="3540"/>
                </a:lnTo>
                <a:lnTo>
                  <a:pt x="1851" y="3522"/>
                </a:lnTo>
                <a:lnTo>
                  <a:pt x="1874" y="3504"/>
                </a:lnTo>
                <a:lnTo>
                  <a:pt x="1954" y="3434"/>
                </a:lnTo>
                <a:lnTo>
                  <a:pt x="2038" y="3362"/>
                </a:lnTo>
                <a:lnTo>
                  <a:pt x="2126" y="3285"/>
                </a:lnTo>
                <a:lnTo>
                  <a:pt x="2217" y="3204"/>
                </a:lnTo>
                <a:lnTo>
                  <a:pt x="2308" y="3120"/>
                </a:lnTo>
                <a:lnTo>
                  <a:pt x="2403" y="3032"/>
                </a:lnTo>
                <a:lnTo>
                  <a:pt x="2499" y="2939"/>
                </a:lnTo>
                <a:lnTo>
                  <a:pt x="2598" y="2843"/>
                </a:lnTo>
                <a:lnTo>
                  <a:pt x="2696" y="2741"/>
                </a:lnTo>
                <a:lnTo>
                  <a:pt x="2794" y="2636"/>
                </a:lnTo>
                <a:lnTo>
                  <a:pt x="2896" y="2527"/>
                </a:lnTo>
                <a:lnTo>
                  <a:pt x="2996" y="2413"/>
                </a:lnTo>
                <a:lnTo>
                  <a:pt x="3095" y="2295"/>
                </a:lnTo>
                <a:lnTo>
                  <a:pt x="3195" y="2174"/>
                </a:lnTo>
                <a:lnTo>
                  <a:pt x="3294" y="2048"/>
                </a:lnTo>
                <a:lnTo>
                  <a:pt x="3392" y="1916"/>
                </a:lnTo>
                <a:lnTo>
                  <a:pt x="3488" y="1781"/>
                </a:lnTo>
                <a:lnTo>
                  <a:pt x="3585" y="1643"/>
                </a:lnTo>
                <a:lnTo>
                  <a:pt x="3677" y="1499"/>
                </a:lnTo>
                <a:lnTo>
                  <a:pt x="3769" y="1351"/>
                </a:lnTo>
                <a:lnTo>
                  <a:pt x="3856" y="1199"/>
                </a:lnTo>
                <a:lnTo>
                  <a:pt x="3942" y="1041"/>
                </a:lnTo>
                <a:lnTo>
                  <a:pt x="4025" y="879"/>
                </a:lnTo>
                <a:lnTo>
                  <a:pt x="4105" y="713"/>
                </a:lnTo>
                <a:lnTo>
                  <a:pt x="4181" y="541"/>
                </a:lnTo>
                <a:lnTo>
                  <a:pt x="4252" y="365"/>
                </a:lnTo>
                <a:lnTo>
                  <a:pt x="4319" y="185"/>
                </a:lnTo>
                <a:lnTo>
                  <a:pt x="4382" y="0"/>
                </a:lnTo>
              </a:path>
            </a:pathLst>
          </a:custGeom>
          <a:noFill/>
          <a:ln w="36513">
            <a:solidFill>
              <a:srgbClr val="008000"/>
            </a:solidFill>
            <a:prstDash val="solid"/>
            <a:round/>
            <a:headEnd/>
            <a:tailEnd/>
          </a:ln>
        </p:spPr>
        <p:txBody>
          <a:bodyPr/>
          <a:lstStyle/>
          <a:p>
            <a:endParaRPr lang="lt-LT"/>
          </a:p>
        </p:txBody>
      </p:sp>
      <p:sp>
        <p:nvSpPr>
          <p:cNvPr id="5130" name="Freeform 10"/>
          <p:cNvSpPr>
            <a:spLocks/>
          </p:cNvSpPr>
          <p:nvPr/>
        </p:nvSpPr>
        <p:spPr bwMode="auto">
          <a:xfrm>
            <a:off x="1752600" y="2143125"/>
            <a:ext cx="6958013" cy="2516188"/>
          </a:xfrm>
          <a:custGeom>
            <a:avLst/>
            <a:gdLst>
              <a:gd name="T0" fmla="*/ 2147483647 w 8764"/>
              <a:gd name="T1" fmla="*/ 2147483647 h 3169"/>
              <a:gd name="T2" fmla="*/ 2147483647 w 8764"/>
              <a:gd name="T3" fmla="*/ 2147483647 h 3169"/>
              <a:gd name="T4" fmla="*/ 2147483647 w 8764"/>
              <a:gd name="T5" fmla="*/ 2147483647 h 3169"/>
              <a:gd name="T6" fmla="*/ 2147483647 w 8764"/>
              <a:gd name="T7" fmla="*/ 2147483647 h 3169"/>
              <a:gd name="T8" fmla="*/ 2147483647 w 8764"/>
              <a:gd name="T9" fmla="*/ 2147483647 h 3169"/>
              <a:gd name="T10" fmla="*/ 2147483647 w 8764"/>
              <a:gd name="T11" fmla="*/ 2147483647 h 3169"/>
              <a:gd name="T12" fmla="*/ 2147483647 w 8764"/>
              <a:gd name="T13" fmla="*/ 2147483647 h 3169"/>
              <a:gd name="T14" fmla="*/ 2147483647 w 8764"/>
              <a:gd name="T15" fmla="*/ 2147483647 h 3169"/>
              <a:gd name="T16" fmla="*/ 2147483647 w 8764"/>
              <a:gd name="T17" fmla="*/ 2147483647 h 3169"/>
              <a:gd name="T18" fmla="*/ 2147483647 w 8764"/>
              <a:gd name="T19" fmla="*/ 2147483647 h 3169"/>
              <a:gd name="T20" fmla="*/ 2147483647 w 8764"/>
              <a:gd name="T21" fmla="*/ 2147483647 h 3169"/>
              <a:gd name="T22" fmla="*/ 2147483647 w 8764"/>
              <a:gd name="T23" fmla="*/ 2147483647 h 3169"/>
              <a:gd name="T24" fmla="*/ 2147483647 w 8764"/>
              <a:gd name="T25" fmla="*/ 2147483647 h 3169"/>
              <a:gd name="T26" fmla="*/ 2147483647 w 8764"/>
              <a:gd name="T27" fmla="*/ 2147483647 h 3169"/>
              <a:gd name="T28" fmla="*/ 2147483647 w 8764"/>
              <a:gd name="T29" fmla="*/ 2147483647 h 3169"/>
              <a:gd name="T30" fmla="*/ 2147483647 w 8764"/>
              <a:gd name="T31" fmla="*/ 2147483647 h 3169"/>
              <a:gd name="T32" fmla="*/ 2147483647 w 8764"/>
              <a:gd name="T33" fmla="*/ 2147483647 h 3169"/>
              <a:gd name="T34" fmla="*/ 2147483647 w 8764"/>
              <a:gd name="T35" fmla="*/ 2147483647 h 3169"/>
              <a:gd name="T36" fmla="*/ 2147483647 w 8764"/>
              <a:gd name="T37" fmla="*/ 2147483647 h 3169"/>
              <a:gd name="T38" fmla="*/ 2147483647 w 8764"/>
              <a:gd name="T39" fmla="*/ 2147483647 h 3169"/>
              <a:gd name="T40" fmla="*/ 2147483647 w 8764"/>
              <a:gd name="T41" fmla="*/ 2147483647 h 3169"/>
              <a:gd name="T42" fmla="*/ 2147483647 w 8764"/>
              <a:gd name="T43" fmla="*/ 2147483647 h 3169"/>
              <a:gd name="T44" fmla="*/ 2147483647 w 8764"/>
              <a:gd name="T45" fmla="*/ 2147483647 h 3169"/>
              <a:gd name="T46" fmla="*/ 2147483647 w 8764"/>
              <a:gd name="T47" fmla="*/ 2147483647 h 3169"/>
              <a:gd name="T48" fmla="*/ 2147483647 w 8764"/>
              <a:gd name="T49" fmla="*/ 2147483647 h 3169"/>
              <a:gd name="T50" fmla="*/ 2147483647 w 8764"/>
              <a:gd name="T51" fmla="*/ 2147483647 h 3169"/>
              <a:gd name="T52" fmla="*/ 2147483647 w 8764"/>
              <a:gd name="T53" fmla="*/ 2147483647 h 3169"/>
              <a:gd name="T54" fmla="*/ 2147483647 w 8764"/>
              <a:gd name="T55" fmla="*/ 2147483647 h 3169"/>
              <a:gd name="T56" fmla="*/ 2147483647 w 8764"/>
              <a:gd name="T57" fmla="*/ 2147483647 h 3169"/>
              <a:gd name="T58" fmla="*/ 2147483647 w 8764"/>
              <a:gd name="T59" fmla="*/ 2147483647 h 3169"/>
              <a:gd name="T60" fmla="*/ 2147483647 w 8764"/>
              <a:gd name="T61" fmla="*/ 2147483647 h 3169"/>
              <a:gd name="T62" fmla="*/ 2147483647 w 8764"/>
              <a:gd name="T63" fmla="*/ 2147483647 h 3169"/>
              <a:gd name="T64" fmla="*/ 2147483647 w 8764"/>
              <a:gd name="T65" fmla="*/ 2147483647 h 3169"/>
              <a:gd name="T66" fmla="*/ 2147483647 w 8764"/>
              <a:gd name="T67" fmla="*/ 2147483647 h 3169"/>
              <a:gd name="T68" fmla="*/ 2147483647 w 8764"/>
              <a:gd name="T69" fmla="*/ 2147483647 h 3169"/>
              <a:gd name="T70" fmla="*/ 2147483647 w 8764"/>
              <a:gd name="T71" fmla="*/ 2147483647 h 3169"/>
              <a:gd name="T72" fmla="*/ 2147483647 w 8764"/>
              <a:gd name="T73" fmla="*/ 2147483647 h 3169"/>
              <a:gd name="T74" fmla="*/ 2147483647 w 8764"/>
              <a:gd name="T75" fmla="*/ 2147483647 h 3169"/>
              <a:gd name="T76" fmla="*/ 2147483647 w 8764"/>
              <a:gd name="T77" fmla="*/ 2147483647 h 3169"/>
              <a:gd name="T78" fmla="*/ 2147483647 w 8764"/>
              <a:gd name="T79" fmla="*/ 2147483647 h 3169"/>
              <a:gd name="T80" fmla="*/ 2147483647 w 8764"/>
              <a:gd name="T81" fmla="*/ 2147483647 h 3169"/>
              <a:gd name="T82" fmla="*/ 2147483647 w 8764"/>
              <a:gd name="T83" fmla="*/ 2147483647 h 3169"/>
              <a:gd name="T84" fmla="*/ 2147483647 w 8764"/>
              <a:gd name="T85" fmla="*/ 2147483647 h 3169"/>
              <a:gd name="T86" fmla="*/ 2147483647 w 8764"/>
              <a:gd name="T87" fmla="*/ 2147483647 h 3169"/>
              <a:gd name="T88" fmla="*/ 2147483647 w 8764"/>
              <a:gd name="T89" fmla="*/ 2147483647 h 3169"/>
              <a:gd name="T90" fmla="*/ 2147483647 w 8764"/>
              <a:gd name="T91" fmla="*/ 2147483647 h 3169"/>
              <a:gd name="T92" fmla="*/ 2147483647 w 8764"/>
              <a:gd name="T93" fmla="*/ 2147483647 h 3169"/>
              <a:gd name="T94" fmla="*/ 2147483647 w 8764"/>
              <a:gd name="T95" fmla="*/ 0 h 316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8764"/>
              <a:gd name="T145" fmla="*/ 0 h 3169"/>
              <a:gd name="T146" fmla="*/ 8764 w 8764"/>
              <a:gd name="T147" fmla="*/ 3169 h 316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8764" h="3169">
                <a:moveTo>
                  <a:pt x="0" y="3169"/>
                </a:moveTo>
                <a:lnTo>
                  <a:pt x="221" y="3150"/>
                </a:lnTo>
                <a:lnTo>
                  <a:pt x="443" y="3130"/>
                </a:lnTo>
                <a:lnTo>
                  <a:pt x="669" y="3109"/>
                </a:lnTo>
                <a:lnTo>
                  <a:pt x="897" y="3087"/>
                </a:lnTo>
                <a:lnTo>
                  <a:pt x="1127" y="3062"/>
                </a:lnTo>
                <a:lnTo>
                  <a:pt x="1358" y="3037"/>
                </a:lnTo>
                <a:lnTo>
                  <a:pt x="1591" y="3009"/>
                </a:lnTo>
                <a:lnTo>
                  <a:pt x="1826" y="2981"/>
                </a:lnTo>
                <a:lnTo>
                  <a:pt x="2061" y="2950"/>
                </a:lnTo>
                <a:lnTo>
                  <a:pt x="2296" y="2918"/>
                </a:lnTo>
                <a:lnTo>
                  <a:pt x="2531" y="2883"/>
                </a:lnTo>
                <a:lnTo>
                  <a:pt x="2766" y="2848"/>
                </a:lnTo>
                <a:lnTo>
                  <a:pt x="2999" y="2809"/>
                </a:lnTo>
                <a:lnTo>
                  <a:pt x="3232" y="2771"/>
                </a:lnTo>
                <a:lnTo>
                  <a:pt x="3465" y="2729"/>
                </a:lnTo>
                <a:lnTo>
                  <a:pt x="3695" y="2687"/>
                </a:lnTo>
                <a:lnTo>
                  <a:pt x="3924" y="2641"/>
                </a:lnTo>
                <a:lnTo>
                  <a:pt x="4150" y="2594"/>
                </a:lnTo>
                <a:lnTo>
                  <a:pt x="4375" y="2544"/>
                </a:lnTo>
                <a:lnTo>
                  <a:pt x="4596" y="2494"/>
                </a:lnTo>
                <a:lnTo>
                  <a:pt x="4813" y="2441"/>
                </a:lnTo>
                <a:lnTo>
                  <a:pt x="5027" y="2385"/>
                </a:lnTo>
                <a:lnTo>
                  <a:pt x="5237" y="2327"/>
                </a:lnTo>
                <a:lnTo>
                  <a:pt x="5444" y="2269"/>
                </a:lnTo>
                <a:lnTo>
                  <a:pt x="5646" y="2206"/>
                </a:lnTo>
                <a:lnTo>
                  <a:pt x="5844" y="2143"/>
                </a:lnTo>
                <a:lnTo>
                  <a:pt x="5879" y="2130"/>
                </a:lnTo>
                <a:lnTo>
                  <a:pt x="5914" y="2120"/>
                </a:lnTo>
                <a:lnTo>
                  <a:pt x="5947" y="2107"/>
                </a:lnTo>
                <a:lnTo>
                  <a:pt x="5982" y="2095"/>
                </a:lnTo>
                <a:lnTo>
                  <a:pt x="6017" y="2083"/>
                </a:lnTo>
                <a:lnTo>
                  <a:pt x="6051" y="2071"/>
                </a:lnTo>
                <a:lnTo>
                  <a:pt x="6086" y="2058"/>
                </a:lnTo>
                <a:lnTo>
                  <a:pt x="6119" y="2046"/>
                </a:lnTo>
                <a:lnTo>
                  <a:pt x="6152" y="2034"/>
                </a:lnTo>
                <a:lnTo>
                  <a:pt x="6187" y="2021"/>
                </a:lnTo>
                <a:lnTo>
                  <a:pt x="6221" y="2009"/>
                </a:lnTo>
                <a:lnTo>
                  <a:pt x="6254" y="1995"/>
                </a:lnTo>
                <a:lnTo>
                  <a:pt x="6286" y="1983"/>
                </a:lnTo>
                <a:lnTo>
                  <a:pt x="6319" y="1971"/>
                </a:lnTo>
                <a:lnTo>
                  <a:pt x="6352" y="1957"/>
                </a:lnTo>
                <a:lnTo>
                  <a:pt x="6385" y="1944"/>
                </a:lnTo>
                <a:lnTo>
                  <a:pt x="6417" y="1930"/>
                </a:lnTo>
                <a:lnTo>
                  <a:pt x="6450" y="1916"/>
                </a:lnTo>
                <a:lnTo>
                  <a:pt x="6482" y="1902"/>
                </a:lnTo>
                <a:lnTo>
                  <a:pt x="6515" y="1890"/>
                </a:lnTo>
                <a:lnTo>
                  <a:pt x="6547" y="1876"/>
                </a:lnTo>
                <a:lnTo>
                  <a:pt x="6578" y="1862"/>
                </a:lnTo>
                <a:lnTo>
                  <a:pt x="6610" y="1846"/>
                </a:lnTo>
                <a:lnTo>
                  <a:pt x="6641" y="1832"/>
                </a:lnTo>
                <a:lnTo>
                  <a:pt x="6673" y="1818"/>
                </a:lnTo>
                <a:lnTo>
                  <a:pt x="6704" y="1804"/>
                </a:lnTo>
                <a:lnTo>
                  <a:pt x="6736" y="1788"/>
                </a:lnTo>
                <a:lnTo>
                  <a:pt x="6768" y="1774"/>
                </a:lnTo>
                <a:lnTo>
                  <a:pt x="6797" y="1758"/>
                </a:lnTo>
                <a:lnTo>
                  <a:pt x="6829" y="1743"/>
                </a:lnTo>
                <a:lnTo>
                  <a:pt x="6859" y="1727"/>
                </a:lnTo>
                <a:lnTo>
                  <a:pt x="6890" y="1711"/>
                </a:lnTo>
                <a:lnTo>
                  <a:pt x="6920" y="1695"/>
                </a:lnTo>
                <a:lnTo>
                  <a:pt x="6952" y="1679"/>
                </a:lnTo>
                <a:lnTo>
                  <a:pt x="6994" y="1657"/>
                </a:lnTo>
                <a:lnTo>
                  <a:pt x="7036" y="1634"/>
                </a:lnTo>
                <a:lnTo>
                  <a:pt x="7078" y="1609"/>
                </a:lnTo>
                <a:lnTo>
                  <a:pt x="7118" y="1586"/>
                </a:lnTo>
                <a:lnTo>
                  <a:pt x="7160" y="1562"/>
                </a:lnTo>
                <a:lnTo>
                  <a:pt x="7202" y="1535"/>
                </a:lnTo>
                <a:lnTo>
                  <a:pt x="7244" y="1511"/>
                </a:lnTo>
                <a:lnTo>
                  <a:pt x="7285" y="1485"/>
                </a:lnTo>
                <a:lnTo>
                  <a:pt x="7327" y="1457"/>
                </a:lnTo>
                <a:lnTo>
                  <a:pt x="7367" y="1430"/>
                </a:lnTo>
                <a:lnTo>
                  <a:pt x="7409" y="1402"/>
                </a:lnTo>
                <a:lnTo>
                  <a:pt x="7449" y="1372"/>
                </a:lnTo>
                <a:lnTo>
                  <a:pt x="7491" y="1342"/>
                </a:lnTo>
                <a:lnTo>
                  <a:pt x="7532" y="1313"/>
                </a:lnTo>
                <a:lnTo>
                  <a:pt x="7574" y="1281"/>
                </a:lnTo>
                <a:lnTo>
                  <a:pt x="7614" y="1249"/>
                </a:lnTo>
                <a:lnTo>
                  <a:pt x="7656" y="1216"/>
                </a:lnTo>
                <a:lnTo>
                  <a:pt x="7698" y="1181"/>
                </a:lnTo>
                <a:lnTo>
                  <a:pt x="7740" y="1146"/>
                </a:lnTo>
                <a:lnTo>
                  <a:pt x="7782" y="1111"/>
                </a:lnTo>
                <a:lnTo>
                  <a:pt x="7825" y="1074"/>
                </a:lnTo>
                <a:lnTo>
                  <a:pt x="7867" y="1035"/>
                </a:lnTo>
                <a:lnTo>
                  <a:pt x="7909" y="997"/>
                </a:lnTo>
                <a:lnTo>
                  <a:pt x="7953" y="956"/>
                </a:lnTo>
                <a:lnTo>
                  <a:pt x="7995" y="916"/>
                </a:lnTo>
                <a:lnTo>
                  <a:pt x="8038" y="874"/>
                </a:lnTo>
                <a:lnTo>
                  <a:pt x="8082" y="830"/>
                </a:lnTo>
                <a:lnTo>
                  <a:pt x="8126" y="784"/>
                </a:lnTo>
                <a:lnTo>
                  <a:pt x="8172" y="739"/>
                </a:lnTo>
                <a:lnTo>
                  <a:pt x="8215" y="691"/>
                </a:lnTo>
                <a:lnTo>
                  <a:pt x="8261" y="642"/>
                </a:lnTo>
                <a:lnTo>
                  <a:pt x="8307" y="593"/>
                </a:lnTo>
                <a:lnTo>
                  <a:pt x="8352" y="541"/>
                </a:lnTo>
                <a:lnTo>
                  <a:pt x="8399" y="488"/>
                </a:lnTo>
                <a:lnTo>
                  <a:pt x="8764" y="0"/>
                </a:lnTo>
              </a:path>
            </a:pathLst>
          </a:custGeom>
          <a:noFill/>
          <a:ln w="36513">
            <a:solidFill>
              <a:srgbClr val="0000FF"/>
            </a:solidFill>
            <a:prstDash val="solid"/>
            <a:round/>
            <a:headEnd/>
            <a:tailEnd/>
          </a:ln>
        </p:spPr>
        <p:txBody>
          <a:bodyPr/>
          <a:lstStyle/>
          <a:p>
            <a:endParaRPr lang="lt-LT"/>
          </a:p>
        </p:txBody>
      </p:sp>
      <p:grpSp>
        <p:nvGrpSpPr>
          <p:cNvPr id="2" name="Group 11"/>
          <p:cNvGrpSpPr>
            <a:grpSpLocks/>
          </p:cNvGrpSpPr>
          <p:nvPr/>
        </p:nvGrpSpPr>
        <p:grpSpPr bwMode="auto">
          <a:xfrm>
            <a:off x="3298825" y="500063"/>
            <a:ext cx="3400425" cy="765175"/>
            <a:chOff x="2086" y="1515"/>
            <a:chExt cx="1406" cy="482"/>
          </a:xfrm>
        </p:grpSpPr>
        <p:sp>
          <p:nvSpPr>
            <p:cNvPr id="5238" name="Freeform 12"/>
            <p:cNvSpPr>
              <a:spLocks/>
            </p:cNvSpPr>
            <p:nvPr/>
          </p:nvSpPr>
          <p:spPr bwMode="auto">
            <a:xfrm>
              <a:off x="2152" y="1581"/>
              <a:ext cx="1340" cy="416"/>
            </a:xfrm>
            <a:custGeom>
              <a:avLst/>
              <a:gdLst>
                <a:gd name="T0" fmla="*/ 167 w 2681"/>
                <a:gd name="T1" fmla="*/ 26 h 831"/>
                <a:gd name="T2" fmla="*/ 152 w 2681"/>
                <a:gd name="T3" fmla="*/ 0 h 831"/>
                <a:gd name="T4" fmla="*/ 152 w 2681"/>
                <a:gd name="T5" fmla="*/ 18 h 831"/>
                <a:gd name="T6" fmla="*/ 0 w 2681"/>
                <a:gd name="T7" fmla="*/ 18 h 831"/>
                <a:gd name="T8" fmla="*/ 0 w 2681"/>
                <a:gd name="T9" fmla="*/ 35 h 831"/>
                <a:gd name="T10" fmla="*/ 152 w 2681"/>
                <a:gd name="T11" fmla="*/ 35 h 831"/>
                <a:gd name="T12" fmla="*/ 152 w 2681"/>
                <a:gd name="T13" fmla="*/ 52 h 831"/>
                <a:gd name="T14" fmla="*/ 167 w 2681"/>
                <a:gd name="T15" fmla="*/ 26 h 831"/>
                <a:gd name="T16" fmla="*/ 0 60000 65536"/>
                <a:gd name="T17" fmla="*/ 0 60000 65536"/>
                <a:gd name="T18" fmla="*/ 0 60000 65536"/>
                <a:gd name="T19" fmla="*/ 0 60000 65536"/>
                <a:gd name="T20" fmla="*/ 0 60000 65536"/>
                <a:gd name="T21" fmla="*/ 0 60000 65536"/>
                <a:gd name="T22" fmla="*/ 0 60000 65536"/>
                <a:gd name="T23" fmla="*/ 0 60000 65536"/>
                <a:gd name="T24" fmla="*/ 0 w 2681"/>
                <a:gd name="T25" fmla="*/ 0 h 831"/>
                <a:gd name="T26" fmla="*/ 2681 w 2681"/>
                <a:gd name="T27" fmla="*/ 831 h 83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681" h="831">
                  <a:moveTo>
                    <a:pt x="2681" y="415"/>
                  </a:moveTo>
                  <a:lnTo>
                    <a:pt x="2440" y="0"/>
                  </a:lnTo>
                  <a:lnTo>
                    <a:pt x="2440" y="273"/>
                  </a:lnTo>
                  <a:lnTo>
                    <a:pt x="0" y="273"/>
                  </a:lnTo>
                  <a:lnTo>
                    <a:pt x="0" y="558"/>
                  </a:lnTo>
                  <a:lnTo>
                    <a:pt x="2440" y="558"/>
                  </a:lnTo>
                  <a:lnTo>
                    <a:pt x="2440" y="831"/>
                  </a:lnTo>
                  <a:lnTo>
                    <a:pt x="2681" y="415"/>
                  </a:lnTo>
                  <a:close/>
                </a:path>
              </a:pathLst>
            </a:custGeom>
            <a:solidFill>
              <a:srgbClr val="E6E6E6"/>
            </a:solidFill>
            <a:ln w="9525">
              <a:noFill/>
              <a:round/>
              <a:headEnd/>
              <a:tailEnd/>
            </a:ln>
          </p:spPr>
          <p:txBody>
            <a:bodyPr/>
            <a:lstStyle/>
            <a:p>
              <a:endParaRPr lang="lt-LT"/>
            </a:p>
          </p:txBody>
        </p:sp>
        <p:sp>
          <p:nvSpPr>
            <p:cNvPr id="5239" name="Freeform 13"/>
            <p:cNvSpPr>
              <a:spLocks/>
            </p:cNvSpPr>
            <p:nvPr/>
          </p:nvSpPr>
          <p:spPr bwMode="auto">
            <a:xfrm>
              <a:off x="2086" y="1515"/>
              <a:ext cx="1340" cy="416"/>
            </a:xfrm>
            <a:custGeom>
              <a:avLst/>
              <a:gdLst>
                <a:gd name="T0" fmla="*/ 168 w 2680"/>
                <a:gd name="T1" fmla="*/ 26 h 832"/>
                <a:gd name="T2" fmla="*/ 153 w 2680"/>
                <a:gd name="T3" fmla="*/ 0 h 832"/>
                <a:gd name="T4" fmla="*/ 153 w 2680"/>
                <a:gd name="T5" fmla="*/ 18 h 832"/>
                <a:gd name="T6" fmla="*/ 0 w 2680"/>
                <a:gd name="T7" fmla="*/ 18 h 832"/>
                <a:gd name="T8" fmla="*/ 0 w 2680"/>
                <a:gd name="T9" fmla="*/ 35 h 832"/>
                <a:gd name="T10" fmla="*/ 153 w 2680"/>
                <a:gd name="T11" fmla="*/ 35 h 832"/>
                <a:gd name="T12" fmla="*/ 153 w 2680"/>
                <a:gd name="T13" fmla="*/ 52 h 832"/>
                <a:gd name="T14" fmla="*/ 168 w 2680"/>
                <a:gd name="T15" fmla="*/ 26 h 832"/>
                <a:gd name="T16" fmla="*/ 0 60000 65536"/>
                <a:gd name="T17" fmla="*/ 0 60000 65536"/>
                <a:gd name="T18" fmla="*/ 0 60000 65536"/>
                <a:gd name="T19" fmla="*/ 0 60000 65536"/>
                <a:gd name="T20" fmla="*/ 0 60000 65536"/>
                <a:gd name="T21" fmla="*/ 0 60000 65536"/>
                <a:gd name="T22" fmla="*/ 0 60000 65536"/>
                <a:gd name="T23" fmla="*/ 0 60000 65536"/>
                <a:gd name="T24" fmla="*/ 0 w 2680"/>
                <a:gd name="T25" fmla="*/ 0 h 832"/>
                <a:gd name="T26" fmla="*/ 2680 w 2680"/>
                <a:gd name="T27" fmla="*/ 832 h 8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680" h="832">
                  <a:moveTo>
                    <a:pt x="2680" y="416"/>
                  </a:moveTo>
                  <a:lnTo>
                    <a:pt x="2440" y="0"/>
                  </a:lnTo>
                  <a:lnTo>
                    <a:pt x="2440" y="274"/>
                  </a:lnTo>
                  <a:lnTo>
                    <a:pt x="0" y="274"/>
                  </a:lnTo>
                  <a:lnTo>
                    <a:pt x="0" y="558"/>
                  </a:lnTo>
                  <a:lnTo>
                    <a:pt x="2440" y="558"/>
                  </a:lnTo>
                  <a:lnTo>
                    <a:pt x="2440" y="832"/>
                  </a:lnTo>
                  <a:lnTo>
                    <a:pt x="2680" y="416"/>
                  </a:lnTo>
                  <a:close/>
                </a:path>
              </a:pathLst>
            </a:custGeom>
            <a:solidFill>
              <a:srgbClr val="A22B57"/>
            </a:solidFill>
            <a:ln w="25400">
              <a:solidFill>
                <a:srgbClr val="000000"/>
              </a:solidFill>
              <a:prstDash val="solid"/>
              <a:round/>
              <a:headEnd/>
              <a:tailEnd/>
            </a:ln>
          </p:spPr>
          <p:txBody>
            <a:bodyPr/>
            <a:lstStyle/>
            <a:p>
              <a:endParaRPr lang="lt-LT"/>
            </a:p>
          </p:txBody>
        </p:sp>
        <p:sp>
          <p:nvSpPr>
            <p:cNvPr id="5240" name="Rectangle 14"/>
            <p:cNvSpPr>
              <a:spLocks noChangeArrowheads="1"/>
            </p:cNvSpPr>
            <p:nvPr/>
          </p:nvSpPr>
          <p:spPr bwMode="auto">
            <a:xfrm>
              <a:off x="2218" y="1659"/>
              <a:ext cx="1163" cy="125"/>
            </a:xfrm>
            <a:prstGeom prst="rect">
              <a:avLst/>
            </a:prstGeom>
            <a:noFill/>
            <a:ln w="9525">
              <a:noFill/>
              <a:miter lim="800000"/>
              <a:headEnd/>
              <a:tailEnd/>
            </a:ln>
          </p:spPr>
          <p:txBody>
            <a:bodyPr wrap="none" lIns="0" tIns="0" rIns="0" bIns="0">
              <a:spAutoFit/>
            </a:bodyPr>
            <a:lstStyle/>
            <a:p>
              <a:r>
                <a:rPr lang="en-US" sz="1300" b="1">
                  <a:solidFill>
                    <a:srgbClr val="FFFFFF"/>
                  </a:solidFill>
                </a:rPr>
                <a:t>PRIVAT</a:t>
              </a:r>
              <a:r>
                <a:rPr lang="lt-LT" sz="1300" b="1">
                  <a:solidFill>
                    <a:srgbClr val="FFFFFF"/>
                  </a:solidFill>
                </a:rPr>
                <a:t>US</a:t>
              </a:r>
              <a:r>
                <a:rPr lang="en-US" sz="1300" b="1">
                  <a:solidFill>
                    <a:srgbClr val="FFFFFF"/>
                  </a:solidFill>
                </a:rPr>
                <a:t> </a:t>
              </a:r>
              <a:r>
                <a:rPr lang="lt-LT" sz="1300" b="1">
                  <a:solidFill>
                    <a:srgbClr val="FFFFFF"/>
                  </a:solidFill>
                </a:rPr>
                <a:t>K</a:t>
              </a:r>
              <a:r>
                <a:rPr lang="en-US" sz="1300" b="1">
                  <a:solidFill>
                    <a:srgbClr val="FFFFFF"/>
                  </a:solidFill>
                </a:rPr>
                <a:t>APITAL</a:t>
              </a:r>
              <a:r>
                <a:rPr lang="lt-LT" sz="1300" b="1">
                  <a:solidFill>
                    <a:srgbClr val="FFFFFF"/>
                  </a:solidFill>
                </a:rPr>
                <a:t>AS/INTERESAS</a:t>
              </a:r>
              <a:endParaRPr lang="en-US" sz="2400">
                <a:latin typeface="Times New Roman" pitchFamily="18" charset="0"/>
              </a:endParaRPr>
            </a:p>
          </p:txBody>
        </p:sp>
      </p:grpSp>
      <p:grpSp>
        <p:nvGrpSpPr>
          <p:cNvPr id="3" name="Group 15"/>
          <p:cNvGrpSpPr>
            <a:grpSpLocks/>
          </p:cNvGrpSpPr>
          <p:nvPr/>
        </p:nvGrpSpPr>
        <p:grpSpPr bwMode="auto">
          <a:xfrm>
            <a:off x="7304088" y="1379538"/>
            <a:ext cx="1381125" cy="2349500"/>
            <a:chOff x="4601" y="869"/>
            <a:chExt cx="870" cy="1480"/>
          </a:xfrm>
        </p:grpSpPr>
        <p:sp>
          <p:nvSpPr>
            <p:cNvPr id="5207" name="Line 16"/>
            <p:cNvSpPr>
              <a:spLocks noChangeShapeType="1"/>
            </p:cNvSpPr>
            <p:nvPr/>
          </p:nvSpPr>
          <p:spPr bwMode="auto">
            <a:xfrm>
              <a:off x="5470" y="869"/>
              <a:ext cx="1" cy="461"/>
            </a:xfrm>
            <a:prstGeom prst="line">
              <a:avLst/>
            </a:prstGeom>
            <a:noFill/>
            <a:ln w="7938">
              <a:solidFill>
                <a:srgbClr val="008000"/>
              </a:solidFill>
              <a:round/>
              <a:headEnd/>
              <a:tailEnd/>
            </a:ln>
          </p:spPr>
          <p:txBody>
            <a:bodyPr/>
            <a:lstStyle/>
            <a:p>
              <a:endParaRPr lang="lt-LT"/>
            </a:p>
          </p:txBody>
        </p:sp>
        <p:grpSp>
          <p:nvGrpSpPr>
            <p:cNvPr id="4" name="Group 17"/>
            <p:cNvGrpSpPr>
              <a:grpSpLocks/>
            </p:cNvGrpSpPr>
            <p:nvPr/>
          </p:nvGrpSpPr>
          <p:grpSpPr bwMode="auto">
            <a:xfrm>
              <a:off x="4601" y="968"/>
              <a:ext cx="837" cy="1381"/>
              <a:chOff x="4601" y="968"/>
              <a:chExt cx="837" cy="1381"/>
            </a:xfrm>
          </p:grpSpPr>
          <p:sp>
            <p:nvSpPr>
              <p:cNvPr id="5209" name="Line 18"/>
              <p:cNvSpPr>
                <a:spLocks noChangeShapeType="1"/>
              </p:cNvSpPr>
              <p:nvPr/>
            </p:nvSpPr>
            <p:spPr bwMode="auto">
              <a:xfrm>
                <a:off x="4813" y="1971"/>
                <a:ext cx="1" cy="49"/>
              </a:xfrm>
              <a:prstGeom prst="line">
                <a:avLst/>
              </a:prstGeom>
              <a:noFill/>
              <a:ln w="7938">
                <a:solidFill>
                  <a:srgbClr val="008000"/>
                </a:solidFill>
                <a:round/>
                <a:headEnd/>
                <a:tailEnd/>
              </a:ln>
            </p:spPr>
            <p:txBody>
              <a:bodyPr/>
              <a:lstStyle/>
              <a:p>
                <a:endParaRPr lang="lt-LT"/>
              </a:p>
            </p:txBody>
          </p:sp>
          <p:sp>
            <p:nvSpPr>
              <p:cNvPr id="5210" name="Line 19"/>
              <p:cNvSpPr>
                <a:spLocks noChangeShapeType="1"/>
              </p:cNvSpPr>
              <p:nvPr/>
            </p:nvSpPr>
            <p:spPr bwMode="auto">
              <a:xfrm>
                <a:off x="4714" y="2062"/>
                <a:ext cx="1" cy="24"/>
              </a:xfrm>
              <a:prstGeom prst="line">
                <a:avLst/>
              </a:prstGeom>
              <a:noFill/>
              <a:ln w="7938">
                <a:solidFill>
                  <a:srgbClr val="008000"/>
                </a:solidFill>
                <a:round/>
                <a:headEnd/>
                <a:tailEnd/>
              </a:ln>
            </p:spPr>
            <p:txBody>
              <a:bodyPr/>
              <a:lstStyle/>
              <a:p>
                <a:endParaRPr lang="lt-LT"/>
              </a:p>
            </p:txBody>
          </p:sp>
          <p:grpSp>
            <p:nvGrpSpPr>
              <p:cNvPr id="5" name="Group 20"/>
              <p:cNvGrpSpPr>
                <a:grpSpLocks/>
              </p:cNvGrpSpPr>
              <p:nvPr/>
            </p:nvGrpSpPr>
            <p:grpSpPr bwMode="auto">
              <a:xfrm>
                <a:off x="4601" y="968"/>
                <a:ext cx="837" cy="1381"/>
                <a:chOff x="4601" y="968"/>
                <a:chExt cx="837" cy="1381"/>
              </a:xfrm>
            </p:grpSpPr>
            <p:sp>
              <p:nvSpPr>
                <p:cNvPr id="5213" name="Rectangle 21"/>
                <p:cNvSpPr>
                  <a:spLocks noChangeArrowheads="1"/>
                </p:cNvSpPr>
                <p:nvPr/>
              </p:nvSpPr>
              <p:spPr bwMode="auto">
                <a:xfrm>
                  <a:off x="4601" y="2232"/>
                  <a:ext cx="460" cy="113"/>
                </a:xfrm>
                <a:prstGeom prst="rect">
                  <a:avLst/>
                </a:prstGeom>
                <a:solidFill>
                  <a:srgbClr val="A22B57"/>
                </a:solidFill>
                <a:ln w="7938">
                  <a:solidFill>
                    <a:srgbClr val="000000"/>
                  </a:solidFill>
                  <a:miter lim="800000"/>
                  <a:headEnd/>
                  <a:tailEnd/>
                </a:ln>
              </p:spPr>
              <p:txBody>
                <a:bodyPr/>
                <a:lstStyle/>
                <a:p>
                  <a:endParaRPr lang="lt-LT"/>
                </a:p>
              </p:txBody>
            </p:sp>
            <p:grpSp>
              <p:nvGrpSpPr>
                <p:cNvPr id="6" name="Group 22"/>
                <p:cNvGrpSpPr>
                  <a:grpSpLocks/>
                </p:cNvGrpSpPr>
                <p:nvPr/>
              </p:nvGrpSpPr>
              <p:grpSpPr bwMode="auto">
                <a:xfrm>
                  <a:off x="4747" y="968"/>
                  <a:ext cx="691" cy="1094"/>
                  <a:chOff x="4747" y="968"/>
                  <a:chExt cx="691" cy="1094"/>
                </a:xfrm>
              </p:grpSpPr>
              <p:sp>
                <p:nvSpPr>
                  <p:cNvPr id="5217" name="Line 23"/>
                  <p:cNvSpPr>
                    <a:spLocks noChangeShapeType="1"/>
                  </p:cNvSpPr>
                  <p:nvPr/>
                </p:nvSpPr>
                <p:spPr bwMode="auto">
                  <a:xfrm>
                    <a:off x="5404" y="1033"/>
                    <a:ext cx="1" cy="363"/>
                  </a:xfrm>
                  <a:prstGeom prst="line">
                    <a:avLst/>
                  </a:prstGeom>
                  <a:noFill/>
                  <a:ln w="7938">
                    <a:solidFill>
                      <a:srgbClr val="008000"/>
                    </a:solidFill>
                    <a:round/>
                    <a:headEnd/>
                    <a:tailEnd/>
                  </a:ln>
                </p:spPr>
                <p:txBody>
                  <a:bodyPr/>
                  <a:lstStyle/>
                  <a:p>
                    <a:endParaRPr lang="lt-LT"/>
                  </a:p>
                </p:txBody>
              </p:sp>
              <p:sp>
                <p:nvSpPr>
                  <p:cNvPr id="5218" name="Line 24"/>
                  <p:cNvSpPr>
                    <a:spLocks noChangeShapeType="1"/>
                  </p:cNvSpPr>
                  <p:nvPr/>
                </p:nvSpPr>
                <p:spPr bwMode="auto">
                  <a:xfrm>
                    <a:off x="5338" y="1165"/>
                    <a:ext cx="1" cy="329"/>
                  </a:xfrm>
                  <a:prstGeom prst="line">
                    <a:avLst/>
                  </a:prstGeom>
                  <a:noFill/>
                  <a:ln w="7938">
                    <a:solidFill>
                      <a:srgbClr val="008000"/>
                    </a:solidFill>
                    <a:round/>
                    <a:headEnd/>
                    <a:tailEnd/>
                  </a:ln>
                </p:spPr>
                <p:txBody>
                  <a:bodyPr/>
                  <a:lstStyle/>
                  <a:p>
                    <a:endParaRPr lang="lt-LT"/>
                  </a:p>
                </p:txBody>
              </p:sp>
              <p:sp>
                <p:nvSpPr>
                  <p:cNvPr id="5219" name="Line 25"/>
                  <p:cNvSpPr>
                    <a:spLocks noChangeShapeType="1"/>
                  </p:cNvSpPr>
                  <p:nvPr/>
                </p:nvSpPr>
                <p:spPr bwMode="auto">
                  <a:xfrm>
                    <a:off x="5273" y="1297"/>
                    <a:ext cx="1" cy="296"/>
                  </a:xfrm>
                  <a:prstGeom prst="line">
                    <a:avLst/>
                  </a:prstGeom>
                  <a:noFill/>
                  <a:ln w="7938">
                    <a:solidFill>
                      <a:srgbClr val="008000"/>
                    </a:solidFill>
                    <a:round/>
                    <a:headEnd/>
                    <a:tailEnd/>
                  </a:ln>
                </p:spPr>
                <p:txBody>
                  <a:bodyPr/>
                  <a:lstStyle/>
                  <a:p>
                    <a:endParaRPr lang="lt-LT"/>
                  </a:p>
                </p:txBody>
              </p:sp>
              <p:sp>
                <p:nvSpPr>
                  <p:cNvPr id="5220" name="Line 26"/>
                  <p:cNvSpPr>
                    <a:spLocks noChangeShapeType="1"/>
                  </p:cNvSpPr>
                  <p:nvPr/>
                </p:nvSpPr>
                <p:spPr bwMode="auto">
                  <a:xfrm>
                    <a:off x="5207" y="1428"/>
                    <a:ext cx="1" cy="231"/>
                  </a:xfrm>
                  <a:prstGeom prst="line">
                    <a:avLst/>
                  </a:prstGeom>
                  <a:noFill/>
                  <a:ln w="7938">
                    <a:solidFill>
                      <a:srgbClr val="008000"/>
                    </a:solidFill>
                    <a:round/>
                    <a:headEnd/>
                    <a:tailEnd/>
                  </a:ln>
                </p:spPr>
                <p:txBody>
                  <a:bodyPr/>
                  <a:lstStyle/>
                  <a:p>
                    <a:endParaRPr lang="lt-LT"/>
                  </a:p>
                </p:txBody>
              </p:sp>
              <p:sp>
                <p:nvSpPr>
                  <p:cNvPr id="5221" name="Line 27"/>
                  <p:cNvSpPr>
                    <a:spLocks noChangeShapeType="1"/>
                  </p:cNvSpPr>
                  <p:nvPr/>
                </p:nvSpPr>
                <p:spPr bwMode="auto">
                  <a:xfrm>
                    <a:off x="5141" y="1527"/>
                    <a:ext cx="1" cy="198"/>
                  </a:xfrm>
                  <a:prstGeom prst="line">
                    <a:avLst/>
                  </a:prstGeom>
                  <a:noFill/>
                  <a:ln w="7938">
                    <a:solidFill>
                      <a:srgbClr val="008000"/>
                    </a:solidFill>
                    <a:round/>
                    <a:headEnd/>
                    <a:tailEnd/>
                  </a:ln>
                </p:spPr>
                <p:txBody>
                  <a:bodyPr/>
                  <a:lstStyle/>
                  <a:p>
                    <a:endParaRPr lang="lt-LT"/>
                  </a:p>
                </p:txBody>
              </p:sp>
              <p:sp>
                <p:nvSpPr>
                  <p:cNvPr id="5222" name="Line 28"/>
                  <p:cNvSpPr>
                    <a:spLocks noChangeShapeType="1"/>
                  </p:cNvSpPr>
                  <p:nvPr/>
                </p:nvSpPr>
                <p:spPr bwMode="auto">
                  <a:xfrm>
                    <a:off x="5075" y="1626"/>
                    <a:ext cx="1" cy="164"/>
                  </a:xfrm>
                  <a:prstGeom prst="line">
                    <a:avLst/>
                  </a:prstGeom>
                  <a:noFill/>
                  <a:ln w="7938">
                    <a:solidFill>
                      <a:srgbClr val="008000"/>
                    </a:solidFill>
                    <a:round/>
                    <a:headEnd/>
                    <a:tailEnd/>
                  </a:ln>
                </p:spPr>
                <p:txBody>
                  <a:bodyPr/>
                  <a:lstStyle/>
                  <a:p>
                    <a:endParaRPr lang="lt-LT"/>
                  </a:p>
                </p:txBody>
              </p:sp>
              <p:sp>
                <p:nvSpPr>
                  <p:cNvPr id="5223" name="Line 29"/>
                  <p:cNvSpPr>
                    <a:spLocks noChangeShapeType="1"/>
                  </p:cNvSpPr>
                  <p:nvPr/>
                </p:nvSpPr>
                <p:spPr bwMode="auto">
                  <a:xfrm>
                    <a:off x="5010" y="1725"/>
                    <a:ext cx="1" cy="131"/>
                  </a:xfrm>
                  <a:prstGeom prst="line">
                    <a:avLst/>
                  </a:prstGeom>
                  <a:noFill/>
                  <a:ln w="7938">
                    <a:solidFill>
                      <a:srgbClr val="008000"/>
                    </a:solidFill>
                    <a:round/>
                    <a:headEnd/>
                    <a:tailEnd/>
                  </a:ln>
                </p:spPr>
                <p:txBody>
                  <a:bodyPr/>
                  <a:lstStyle/>
                  <a:p>
                    <a:endParaRPr lang="lt-LT"/>
                  </a:p>
                </p:txBody>
              </p:sp>
              <p:sp>
                <p:nvSpPr>
                  <p:cNvPr id="5224" name="Line 30"/>
                  <p:cNvSpPr>
                    <a:spLocks noChangeShapeType="1"/>
                  </p:cNvSpPr>
                  <p:nvPr/>
                </p:nvSpPr>
                <p:spPr bwMode="auto">
                  <a:xfrm>
                    <a:off x="4944" y="1806"/>
                    <a:ext cx="1" cy="99"/>
                  </a:xfrm>
                  <a:prstGeom prst="line">
                    <a:avLst/>
                  </a:prstGeom>
                  <a:noFill/>
                  <a:ln w="7938">
                    <a:solidFill>
                      <a:srgbClr val="008000"/>
                    </a:solidFill>
                    <a:round/>
                    <a:headEnd/>
                    <a:tailEnd/>
                  </a:ln>
                </p:spPr>
                <p:txBody>
                  <a:bodyPr/>
                  <a:lstStyle/>
                  <a:p>
                    <a:endParaRPr lang="lt-LT"/>
                  </a:p>
                </p:txBody>
              </p:sp>
              <p:sp>
                <p:nvSpPr>
                  <p:cNvPr id="5225" name="Line 31"/>
                  <p:cNvSpPr>
                    <a:spLocks noChangeShapeType="1"/>
                  </p:cNvSpPr>
                  <p:nvPr/>
                </p:nvSpPr>
                <p:spPr bwMode="auto">
                  <a:xfrm>
                    <a:off x="4878" y="1889"/>
                    <a:ext cx="1" cy="82"/>
                  </a:xfrm>
                  <a:prstGeom prst="line">
                    <a:avLst/>
                  </a:prstGeom>
                  <a:noFill/>
                  <a:ln w="7938">
                    <a:solidFill>
                      <a:srgbClr val="008000"/>
                    </a:solidFill>
                    <a:round/>
                    <a:headEnd/>
                    <a:tailEnd/>
                  </a:ln>
                </p:spPr>
                <p:txBody>
                  <a:bodyPr/>
                  <a:lstStyle/>
                  <a:p>
                    <a:endParaRPr lang="lt-LT"/>
                  </a:p>
                </p:txBody>
              </p:sp>
              <p:sp>
                <p:nvSpPr>
                  <p:cNvPr id="5226" name="Line 32"/>
                  <p:cNvSpPr>
                    <a:spLocks noChangeShapeType="1"/>
                  </p:cNvSpPr>
                  <p:nvPr/>
                </p:nvSpPr>
                <p:spPr bwMode="auto">
                  <a:xfrm>
                    <a:off x="4845" y="1930"/>
                    <a:ext cx="1" cy="66"/>
                  </a:xfrm>
                  <a:prstGeom prst="line">
                    <a:avLst/>
                  </a:prstGeom>
                  <a:noFill/>
                  <a:ln w="7938">
                    <a:solidFill>
                      <a:srgbClr val="008000"/>
                    </a:solidFill>
                    <a:round/>
                    <a:headEnd/>
                    <a:tailEnd/>
                  </a:ln>
                </p:spPr>
                <p:txBody>
                  <a:bodyPr/>
                  <a:lstStyle/>
                  <a:p>
                    <a:endParaRPr lang="lt-LT"/>
                  </a:p>
                </p:txBody>
              </p:sp>
              <p:sp>
                <p:nvSpPr>
                  <p:cNvPr id="5227" name="Line 33"/>
                  <p:cNvSpPr>
                    <a:spLocks noChangeShapeType="1"/>
                  </p:cNvSpPr>
                  <p:nvPr/>
                </p:nvSpPr>
                <p:spPr bwMode="auto">
                  <a:xfrm>
                    <a:off x="5437" y="968"/>
                    <a:ext cx="1" cy="394"/>
                  </a:xfrm>
                  <a:prstGeom prst="line">
                    <a:avLst/>
                  </a:prstGeom>
                  <a:noFill/>
                  <a:ln w="7938">
                    <a:solidFill>
                      <a:srgbClr val="008000"/>
                    </a:solidFill>
                    <a:round/>
                    <a:headEnd/>
                    <a:tailEnd/>
                  </a:ln>
                </p:spPr>
                <p:txBody>
                  <a:bodyPr/>
                  <a:lstStyle/>
                  <a:p>
                    <a:endParaRPr lang="lt-LT"/>
                  </a:p>
                </p:txBody>
              </p:sp>
              <p:sp>
                <p:nvSpPr>
                  <p:cNvPr id="5228" name="Line 34"/>
                  <p:cNvSpPr>
                    <a:spLocks noChangeShapeType="1"/>
                  </p:cNvSpPr>
                  <p:nvPr/>
                </p:nvSpPr>
                <p:spPr bwMode="auto">
                  <a:xfrm>
                    <a:off x="5371" y="1116"/>
                    <a:ext cx="1" cy="329"/>
                  </a:xfrm>
                  <a:prstGeom prst="line">
                    <a:avLst/>
                  </a:prstGeom>
                  <a:noFill/>
                  <a:ln w="7938">
                    <a:solidFill>
                      <a:srgbClr val="008000"/>
                    </a:solidFill>
                    <a:round/>
                    <a:headEnd/>
                    <a:tailEnd/>
                  </a:ln>
                </p:spPr>
                <p:txBody>
                  <a:bodyPr/>
                  <a:lstStyle/>
                  <a:p>
                    <a:endParaRPr lang="lt-LT"/>
                  </a:p>
                </p:txBody>
              </p:sp>
              <p:sp>
                <p:nvSpPr>
                  <p:cNvPr id="5229" name="Line 35"/>
                  <p:cNvSpPr>
                    <a:spLocks noChangeShapeType="1"/>
                  </p:cNvSpPr>
                  <p:nvPr/>
                </p:nvSpPr>
                <p:spPr bwMode="auto">
                  <a:xfrm>
                    <a:off x="5305" y="1247"/>
                    <a:ext cx="1" cy="280"/>
                  </a:xfrm>
                  <a:prstGeom prst="line">
                    <a:avLst/>
                  </a:prstGeom>
                  <a:noFill/>
                  <a:ln w="7938">
                    <a:solidFill>
                      <a:srgbClr val="008000"/>
                    </a:solidFill>
                    <a:round/>
                    <a:headEnd/>
                    <a:tailEnd/>
                  </a:ln>
                </p:spPr>
                <p:txBody>
                  <a:bodyPr/>
                  <a:lstStyle/>
                  <a:p>
                    <a:endParaRPr lang="lt-LT"/>
                  </a:p>
                </p:txBody>
              </p:sp>
              <p:sp>
                <p:nvSpPr>
                  <p:cNvPr id="5230" name="Line 36"/>
                  <p:cNvSpPr>
                    <a:spLocks noChangeShapeType="1"/>
                  </p:cNvSpPr>
                  <p:nvPr/>
                </p:nvSpPr>
                <p:spPr bwMode="auto">
                  <a:xfrm>
                    <a:off x="5239" y="1362"/>
                    <a:ext cx="1" cy="264"/>
                  </a:xfrm>
                  <a:prstGeom prst="line">
                    <a:avLst/>
                  </a:prstGeom>
                  <a:noFill/>
                  <a:ln w="7938">
                    <a:solidFill>
                      <a:srgbClr val="008000"/>
                    </a:solidFill>
                    <a:round/>
                    <a:headEnd/>
                    <a:tailEnd/>
                  </a:ln>
                </p:spPr>
                <p:txBody>
                  <a:bodyPr/>
                  <a:lstStyle/>
                  <a:p>
                    <a:endParaRPr lang="lt-LT"/>
                  </a:p>
                </p:txBody>
              </p:sp>
              <p:sp>
                <p:nvSpPr>
                  <p:cNvPr id="5231" name="Line 37"/>
                  <p:cNvSpPr>
                    <a:spLocks noChangeShapeType="1"/>
                  </p:cNvSpPr>
                  <p:nvPr/>
                </p:nvSpPr>
                <p:spPr bwMode="auto">
                  <a:xfrm>
                    <a:off x="5174" y="1477"/>
                    <a:ext cx="1" cy="214"/>
                  </a:xfrm>
                  <a:prstGeom prst="line">
                    <a:avLst/>
                  </a:prstGeom>
                  <a:noFill/>
                  <a:ln w="7938">
                    <a:solidFill>
                      <a:srgbClr val="008000"/>
                    </a:solidFill>
                    <a:round/>
                    <a:headEnd/>
                    <a:tailEnd/>
                  </a:ln>
                </p:spPr>
                <p:txBody>
                  <a:bodyPr/>
                  <a:lstStyle/>
                  <a:p>
                    <a:endParaRPr lang="lt-LT"/>
                  </a:p>
                </p:txBody>
              </p:sp>
              <p:sp>
                <p:nvSpPr>
                  <p:cNvPr id="5232" name="Line 38"/>
                  <p:cNvSpPr>
                    <a:spLocks noChangeShapeType="1"/>
                  </p:cNvSpPr>
                  <p:nvPr/>
                </p:nvSpPr>
                <p:spPr bwMode="auto">
                  <a:xfrm>
                    <a:off x="5108" y="1576"/>
                    <a:ext cx="1" cy="181"/>
                  </a:xfrm>
                  <a:prstGeom prst="line">
                    <a:avLst/>
                  </a:prstGeom>
                  <a:noFill/>
                  <a:ln w="7938">
                    <a:solidFill>
                      <a:srgbClr val="008000"/>
                    </a:solidFill>
                    <a:round/>
                    <a:headEnd/>
                    <a:tailEnd/>
                  </a:ln>
                </p:spPr>
                <p:txBody>
                  <a:bodyPr/>
                  <a:lstStyle/>
                  <a:p>
                    <a:endParaRPr lang="lt-LT"/>
                  </a:p>
                </p:txBody>
              </p:sp>
              <p:sp>
                <p:nvSpPr>
                  <p:cNvPr id="5233" name="Line 39"/>
                  <p:cNvSpPr>
                    <a:spLocks noChangeShapeType="1"/>
                  </p:cNvSpPr>
                  <p:nvPr/>
                </p:nvSpPr>
                <p:spPr bwMode="auto">
                  <a:xfrm>
                    <a:off x="5042" y="1675"/>
                    <a:ext cx="1" cy="148"/>
                  </a:xfrm>
                  <a:prstGeom prst="line">
                    <a:avLst/>
                  </a:prstGeom>
                  <a:noFill/>
                  <a:ln w="7938">
                    <a:solidFill>
                      <a:srgbClr val="008000"/>
                    </a:solidFill>
                    <a:round/>
                    <a:headEnd/>
                    <a:tailEnd/>
                  </a:ln>
                </p:spPr>
                <p:txBody>
                  <a:bodyPr/>
                  <a:lstStyle/>
                  <a:p>
                    <a:endParaRPr lang="lt-LT"/>
                  </a:p>
                </p:txBody>
              </p:sp>
              <p:sp>
                <p:nvSpPr>
                  <p:cNvPr id="5234" name="Line 40"/>
                  <p:cNvSpPr>
                    <a:spLocks noChangeShapeType="1"/>
                  </p:cNvSpPr>
                  <p:nvPr/>
                </p:nvSpPr>
                <p:spPr bwMode="auto">
                  <a:xfrm>
                    <a:off x="4976" y="1766"/>
                    <a:ext cx="1" cy="115"/>
                  </a:xfrm>
                  <a:prstGeom prst="line">
                    <a:avLst/>
                  </a:prstGeom>
                  <a:noFill/>
                  <a:ln w="7938">
                    <a:solidFill>
                      <a:srgbClr val="008000"/>
                    </a:solidFill>
                    <a:round/>
                    <a:headEnd/>
                    <a:tailEnd/>
                  </a:ln>
                </p:spPr>
                <p:txBody>
                  <a:bodyPr/>
                  <a:lstStyle/>
                  <a:p>
                    <a:endParaRPr lang="lt-LT"/>
                  </a:p>
                </p:txBody>
              </p:sp>
              <p:sp>
                <p:nvSpPr>
                  <p:cNvPr id="5235" name="Line 41"/>
                  <p:cNvSpPr>
                    <a:spLocks noChangeShapeType="1"/>
                  </p:cNvSpPr>
                  <p:nvPr/>
                </p:nvSpPr>
                <p:spPr bwMode="auto">
                  <a:xfrm>
                    <a:off x="4911" y="1840"/>
                    <a:ext cx="1" cy="98"/>
                  </a:xfrm>
                  <a:prstGeom prst="line">
                    <a:avLst/>
                  </a:prstGeom>
                  <a:noFill/>
                  <a:ln w="7938">
                    <a:solidFill>
                      <a:srgbClr val="008000"/>
                    </a:solidFill>
                    <a:round/>
                    <a:headEnd/>
                    <a:tailEnd/>
                  </a:ln>
                </p:spPr>
                <p:txBody>
                  <a:bodyPr/>
                  <a:lstStyle/>
                  <a:p>
                    <a:endParaRPr lang="lt-LT"/>
                  </a:p>
                </p:txBody>
              </p:sp>
              <p:sp>
                <p:nvSpPr>
                  <p:cNvPr id="5236" name="Line 42"/>
                  <p:cNvSpPr>
                    <a:spLocks noChangeShapeType="1"/>
                  </p:cNvSpPr>
                  <p:nvPr/>
                </p:nvSpPr>
                <p:spPr bwMode="auto">
                  <a:xfrm>
                    <a:off x="4779" y="1996"/>
                    <a:ext cx="1" cy="49"/>
                  </a:xfrm>
                  <a:prstGeom prst="line">
                    <a:avLst/>
                  </a:prstGeom>
                  <a:noFill/>
                  <a:ln w="7938">
                    <a:solidFill>
                      <a:srgbClr val="008000"/>
                    </a:solidFill>
                    <a:round/>
                    <a:headEnd/>
                    <a:tailEnd/>
                  </a:ln>
                </p:spPr>
                <p:txBody>
                  <a:bodyPr/>
                  <a:lstStyle/>
                  <a:p>
                    <a:endParaRPr lang="lt-LT"/>
                  </a:p>
                </p:txBody>
              </p:sp>
              <p:sp>
                <p:nvSpPr>
                  <p:cNvPr id="5237" name="Line 43"/>
                  <p:cNvSpPr>
                    <a:spLocks noChangeShapeType="1"/>
                  </p:cNvSpPr>
                  <p:nvPr/>
                </p:nvSpPr>
                <p:spPr bwMode="auto">
                  <a:xfrm>
                    <a:off x="4747" y="2029"/>
                    <a:ext cx="1" cy="33"/>
                  </a:xfrm>
                  <a:prstGeom prst="line">
                    <a:avLst/>
                  </a:prstGeom>
                  <a:noFill/>
                  <a:ln w="7938">
                    <a:solidFill>
                      <a:srgbClr val="008000"/>
                    </a:solidFill>
                    <a:round/>
                    <a:headEnd/>
                    <a:tailEnd/>
                  </a:ln>
                </p:spPr>
                <p:txBody>
                  <a:bodyPr/>
                  <a:lstStyle/>
                  <a:p>
                    <a:endParaRPr lang="lt-LT"/>
                  </a:p>
                </p:txBody>
              </p:sp>
            </p:grpSp>
            <p:sp>
              <p:nvSpPr>
                <p:cNvPr id="5215" name="Rectangle 44"/>
                <p:cNvSpPr>
                  <a:spLocks noChangeArrowheads="1"/>
                </p:cNvSpPr>
                <p:nvPr/>
              </p:nvSpPr>
              <p:spPr bwMode="auto">
                <a:xfrm>
                  <a:off x="4694" y="2224"/>
                  <a:ext cx="336" cy="125"/>
                </a:xfrm>
                <a:prstGeom prst="rect">
                  <a:avLst/>
                </a:prstGeom>
                <a:noFill/>
                <a:ln w="9525">
                  <a:noFill/>
                  <a:miter lim="800000"/>
                  <a:headEnd/>
                  <a:tailEnd/>
                </a:ln>
              </p:spPr>
              <p:txBody>
                <a:bodyPr wrap="none" lIns="0" tIns="0" rIns="0" bIns="0">
                  <a:spAutoFit/>
                </a:bodyPr>
                <a:lstStyle/>
                <a:p>
                  <a:r>
                    <a:rPr lang="en-US" sz="1300" b="1">
                      <a:solidFill>
                        <a:srgbClr val="FFFFFF"/>
                      </a:solidFill>
                    </a:rPr>
                    <a:t>P</a:t>
                  </a:r>
                  <a:r>
                    <a:rPr lang="lt-LT" sz="1300" b="1">
                      <a:solidFill>
                        <a:srgbClr val="FFFFFF"/>
                      </a:solidFill>
                    </a:rPr>
                    <a:t>elnas</a:t>
                  </a:r>
                  <a:endParaRPr lang="en-US" sz="2400">
                    <a:latin typeface="Times New Roman" pitchFamily="18" charset="0"/>
                  </a:endParaRPr>
                </a:p>
              </p:txBody>
            </p:sp>
            <p:sp>
              <p:nvSpPr>
                <p:cNvPr id="5216" name="Line 45"/>
                <p:cNvSpPr>
                  <a:spLocks noChangeShapeType="1"/>
                </p:cNvSpPr>
                <p:nvPr/>
              </p:nvSpPr>
              <p:spPr bwMode="auto">
                <a:xfrm flipH="1">
                  <a:off x="5040" y="1510"/>
                  <a:ext cx="211" cy="746"/>
                </a:xfrm>
                <a:prstGeom prst="line">
                  <a:avLst/>
                </a:prstGeom>
                <a:noFill/>
                <a:ln w="7938">
                  <a:solidFill>
                    <a:srgbClr val="000000"/>
                  </a:solidFill>
                  <a:round/>
                  <a:headEnd/>
                  <a:tailEnd/>
                </a:ln>
              </p:spPr>
              <p:txBody>
                <a:bodyPr/>
                <a:lstStyle/>
                <a:p>
                  <a:endParaRPr lang="lt-LT"/>
                </a:p>
              </p:txBody>
            </p:sp>
          </p:grpSp>
          <p:sp>
            <p:nvSpPr>
              <p:cNvPr id="5212" name="Freeform 46"/>
              <p:cNvSpPr>
                <a:spLocks/>
              </p:cNvSpPr>
              <p:nvPr/>
            </p:nvSpPr>
            <p:spPr bwMode="auto">
              <a:xfrm>
                <a:off x="5224" y="1475"/>
                <a:ext cx="47" cy="51"/>
              </a:xfrm>
              <a:custGeom>
                <a:avLst/>
                <a:gdLst>
                  <a:gd name="T0" fmla="*/ 5 w 93"/>
                  <a:gd name="T1" fmla="*/ 0 h 104"/>
                  <a:gd name="T2" fmla="*/ 6 w 93"/>
                  <a:gd name="T3" fmla="*/ 6 h 104"/>
                  <a:gd name="T4" fmla="*/ 5 w 93"/>
                  <a:gd name="T5" fmla="*/ 5 h 104"/>
                  <a:gd name="T6" fmla="*/ 4 w 93"/>
                  <a:gd name="T7" fmla="*/ 5 h 104"/>
                  <a:gd name="T8" fmla="*/ 2 w 93"/>
                  <a:gd name="T9" fmla="*/ 4 h 104"/>
                  <a:gd name="T10" fmla="*/ 0 w 93"/>
                  <a:gd name="T11" fmla="*/ 5 h 104"/>
                  <a:gd name="T12" fmla="*/ 5 w 93"/>
                  <a:gd name="T13" fmla="*/ 0 h 104"/>
                  <a:gd name="T14" fmla="*/ 0 60000 65536"/>
                  <a:gd name="T15" fmla="*/ 0 60000 65536"/>
                  <a:gd name="T16" fmla="*/ 0 60000 65536"/>
                  <a:gd name="T17" fmla="*/ 0 60000 65536"/>
                  <a:gd name="T18" fmla="*/ 0 60000 65536"/>
                  <a:gd name="T19" fmla="*/ 0 60000 65536"/>
                  <a:gd name="T20" fmla="*/ 0 60000 65536"/>
                  <a:gd name="T21" fmla="*/ 0 w 93"/>
                  <a:gd name="T22" fmla="*/ 0 h 104"/>
                  <a:gd name="T23" fmla="*/ 93 w 93"/>
                  <a:gd name="T24" fmla="*/ 104 h 10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3" h="104">
                    <a:moveTo>
                      <a:pt x="68" y="0"/>
                    </a:moveTo>
                    <a:lnTo>
                      <a:pt x="93" y="104"/>
                    </a:lnTo>
                    <a:lnTo>
                      <a:pt x="72" y="90"/>
                    </a:lnTo>
                    <a:lnTo>
                      <a:pt x="49" y="81"/>
                    </a:lnTo>
                    <a:lnTo>
                      <a:pt x="25" y="79"/>
                    </a:lnTo>
                    <a:lnTo>
                      <a:pt x="0" y="83"/>
                    </a:lnTo>
                    <a:lnTo>
                      <a:pt x="68" y="0"/>
                    </a:lnTo>
                    <a:close/>
                  </a:path>
                </a:pathLst>
              </a:custGeom>
              <a:solidFill>
                <a:srgbClr val="000000"/>
              </a:solidFill>
              <a:ln w="9525">
                <a:noFill/>
                <a:round/>
                <a:headEnd/>
                <a:tailEnd/>
              </a:ln>
            </p:spPr>
            <p:txBody>
              <a:bodyPr/>
              <a:lstStyle/>
              <a:p>
                <a:endParaRPr lang="lt-LT"/>
              </a:p>
            </p:txBody>
          </p:sp>
        </p:grpSp>
      </p:grpSp>
      <p:sp>
        <p:nvSpPr>
          <p:cNvPr id="5133" name="Line 47"/>
          <p:cNvSpPr>
            <a:spLocks noChangeShapeType="1"/>
          </p:cNvSpPr>
          <p:nvPr/>
        </p:nvSpPr>
        <p:spPr bwMode="auto">
          <a:xfrm flipH="1">
            <a:off x="1720850" y="5192713"/>
            <a:ext cx="49213" cy="1587"/>
          </a:xfrm>
          <a:prstGeom prst="line">
            <a:avLst/>
          </a:prstGeom>
          <a:noFill/>
          <a:ln w="7938">
            <a:solidFill>
              <a:srgbClr val="000000"/>
            </a:solidFill>
            <a:round/>
            <a:headEnd/>
            <a:tailEnd/>
          </a:ln>
        </p:spPr>
        <p:txBody>
          <a:bodyPr/>
          <a:lstStyle/>
          <a:p>
            <a:endParaRPr lang="lt-LT"/>
          </a:p>
        </p:txBody>
      </p:sp>
      <p:grpSp>
        <p:nvGrpSpPr>
          <p:cNvPr id="7" name="Group 48"/>
          <p:cNvGrpSpPr>
            <a:grpSpLocks/>
          </p:cNvGrpSpPr>
          <p:nvPr/>
        </p:nvGrpSpPr>
        <p:grpSpPr bwMode="auto">
          <a:xfrm>
            <a:off x="685800" y="595313"/>
            <a:ext cx="7948613" cy="4597400"/>
            <a:chOff x="432" y="375"/>
            <a:chExt cx="5007" cy="2896"/>
          </a:xfrm>
        </p:grpSpPr>
        <p:sp>
          <p:nvSpPr>
            <p:cNvPr id="5190" name="Line 49"/>
            <p:cNvSpPr>
              <a:spLocks noChangeShapeType="1"/>
            </p:cNvSpPr>
            <p:nvPr/>
          </p:nvSpPr>
          <p:spPr bwMode="auto">
            <a:xfrm flipH="1">
              <a:off x="1084" y="1840"/>
              <a:ext cx="31" cy="1"/>
            </a:xfrm>
            <a:prstGeom prst="line">
              <a:avLst/>
            </a:prstGeom>
            <a:noFill/>
            <a:ln w="7938">
              <a:solidFill>
                <a:srgbClr val="000000"/>
              </a:solidFill>
              <a:round/>
              <a:headEnd/>
              <a:tailEnd/>
            </a:ln>
          </p:spPr>
          <p:txBody>
            <a:bodyPr/>
            <a:lstStyle/>
            <a:p>
              <a:endParaRPr lang="lt-LT"/>
            </a:p>
          </p:txBody>
        </p:sp>
        <p:grpSp>
          <p:nvGrpSpPr>
            <p:cNvPr id="8" name="Group 50"/>
            <p:cNvGrpSpPr>
              <a:grpSpLocks/>
            </p:cNvGrpSpPr>
            <p:nvPr/>
          </p:nvGrpSpPr>
          <p:grpSpPr bwMode="auto">
            <a:xfrm>
              <a:off x="432" y="375"/>
              <a:ext cx="5007" cy="2896"/>
              <a:chOff x="432" y="375"/>
              <a:chExt cx="5007" cy="2896"/>
            </a:xfrm>
          </p:grpSpPr>
          <p:sp>
            <p:nvSpPr>
              <p:cNvPr id="5192" name="Line 51"/>
              <p:cNvSpPr>
                <a:spLocks noChangeShapeType="1"/>
              </p:cNvSpPr>
              <p:nvPr/>
            </p:nvSpPr>
            <p:spPr bwMode="auto">
              <a:xfrm>
                <a:off x="1098" y="375"/>
                <a:ext cx="1" cy="2896"/>
              </a:xfrm>
              <a:prstGeom prst="line">
                <a:avLst/>
              </a:prstGeom>
              <a:noFill/>
              <a:ln w="7938">
                <a:solidFill>
                  <a:srgbClr val="000000"/>
                </a:solidFill>
                <a:round/>
                <a:headEnd/>
                <a:tailEnd/>
              </a:ln>
            </p:spPr>
            <p:txBody>
              <a:bodyPr/>
              <a:lstStyle/>
              <a:p>
                <a:endParaRPr lang="lt-LT"/>
              </a:p>
            </p:txBody>
          </p:sp>
          <p:sp>
            <p:nvSpPr>
              <p:cNvPr id="5193" name="Line 52"/>
              <p:cNvSpPr>
                <a:spLocks noChangeShapeType="1"/>
              </p:cNvSpPr>
              <p:nvPr/>
            </p:nvSpPr>
            <p:spPr bwMode="auto">
              <a:xfrm>
                <a:off x="450" y="2935"/>
                <a:ext cx="4989" cy="1"/>
              </a:xfrm>
              <a:prstGeom prst="line">
                <a:avLst/>
              </a:prstGeom>
              <a:noFill/>
              <a:ln w="7938">
                <a:solidFill>
                  <a:srgbClr val="000000"/>
                </a:solidFill>
                <a:round/>
                <a:headEnd/>
                <a:tailEnd/>
              </a:ln>
            </p:spPr>
            <p:txBody>
              <a:bodyPr/>
              <a:lstStyle/>
              <a:p>
                <a:endParaRPr lang="lt-LT"/>
              </a:p>
            </p:txBody>
          </p:sp>
          <p:sp>
            <p:nvSpPr>
              <p:cNvPr id="5194" name="Line 53"/>
              <p:cNvSpPr>
                <a:spLocks noChangeShapeType="1"/>
              </p:cNvSpPr>
              <p:nvPr/>
            </p:nvSpPr>
            <p:spPr bwMode="auto">
              <a:xfrm flipH="1">
                <a:off x="1084" y="2201"/>
                <a:ext cx="31" cy="1"/>
              </a:xfrm>
              <a:prstGeom prst="line">
                <a:avLst/>
              </a:prstGeom>
              <a:noFill/>
              <a:ln w="7938">
                <a:solidFill>
                  <a:srgbClr val="000000"/>
                </a:solidFill>
                <a:round/>
                <a:headEnd/>
                <a:tailEnd/>
              </a:ln>
            </p:spPr>
            <p:txBody>
              <a:bodyPr/>
              <a:lstStyle/>
              <a:p>
                <a:endParaRPr lang="lt-LT"/>
              </a:p>
            </p:txBody>
          </p:sp>
          <p:sp>
            <p:nvSpPr>
              <p:cNvPr id="5195" name="Line 54"/>
              <p:cNvSpPr>
                <a:spLocks noChangeShapeType="1"/>
              </p:cNvSpPr>
              <p:nvPr/>
            </p:nvSpPr>
            <p:spPr bwMode="auto">
              <a:xfrm flipH="1">
                <a:off x="1084" y="1477"/>
                <a:ext cx="31" cy="1"/>
              </a:xfrm>
              <a:prstGeom prst="line">
                <a:avLst/>
              </a:prstGeom>
              <a:noFill/>
              <a:ln w="7938">
                <a:solidFill>
                  <a:srgbClr val="000000"/>
                </a:solidFill>
                <a:round/>
                <a:headEnd/>
                <a:tailEnd/>
              </a:ln>
            </p:spPr>
            <p:txBody>
              <a:bodyPr/>
              <a:lstStyle/>
              <a:p>
                <a:endParaRPr lang="lt-LT"/>
              </a:p>
            </p:txBody>
          </p:sp>
          <p:sp>
            <p:nvSpPr>
              <p:cNvPr id="5196" name="Line 55"/>
              <p:cNvSpPr>
                <a:spLocks noChangeShapeType="1"/>
              </p:cNvSpPr>
              <p:nvPr/>
            </p:nvSpPr>
            <p:spPr bwMode="auto">
              <a:xfrm flipH="1">
                <a:off x="1082" y="1099"/>
                <a:ext cx="30" cy="1"/>
              </a:xfrm>
              <a:prstGeom prst="line">
                <a:avLst/>
              </a:prstGeom>
              <a:noFill/>
              <a:ln w="7938">
                <a:solidFill>
                  <a:srgbClr val="000000"/>
                </a:solidFill>
                <a:round/>
                <a:headEnd/>
                <a:tailEnd/>
              </a:ln>
            </p:spPr>
            <p:txBody>
              <a:bodyPr/>
              <a:lstStyle/>
              <a:p>
                <a:endParaRPr lang="lt-LT"/>
              </a:p>
            </p:txBody>
          </p:sp>
          <p:sp>
            <p:nvSpPr>
              <p:cNvPr id="5197" name="Line 56"/>
              <p:cNvSpPr>
                <a:spLocks noChangeShapeType="1"/>
              </p:cNvSpPr>
              <p:nvPr/>
            </p:nvSpPr>
            <p:spPr bwMode="auto">
              <a:xfrm flipH="1">
                <a:off x="1082" y="738"/>
                <a:ext cx="30" cy="1"/>
              </a:xfrm>
              <a:prstGeom prst="line">
                <a:avLst/>
              </a:prstGeom>
              <a:noFill/>
              <a:ln w="7938">
                <a:solidFill>
                  <a:srgbClr val="000000"/>
                </a:solidFill>
                <a:round/>
                <a:headEnd/>
                <a:tailEnd/>
              </a:ln>
            </p:spPr>
            <p:txBody>
              <a:bodyPr/>
              <a:lstStyle/>
              <a:p>
                <a:endParaRPr lang="lt-LT"/>
              </a:p>
            </p:txBody>
          </p:sp>
          <p:sp>
            <p:nvSpPr>
              <p:cNvPr id="5198" name="Line 57"/>
              <p:cNvSpPr>
                <a:spLocks noChangeShapeType="1"/>
              </p:cNvSpPr>
              <p:nvPr/>
            </p:nvSpPr>
            <p:spPr bwMode="auto">
              <a:xfrm flipH="1">
                <a:off x="1084" y="375"/>
                <a:ext cx="31" cy="1"/>
              </a:xfrm>
              <a:prstGeom prst="line">
                <a:avLst/>
              </a:prstGeom>
              <a:noFill/>
              <a:ln w="7938">
                <a:solidFill>
                  <a:srgbClr val="000000"/>
                </a:solidFill>
                <a:round/>
                <a:headEnd/>
                <a:tailEnd/>
              </a:ln>
            </p:spPr>
            <p:txBody>
              <a:bodyPr/>
              <a:lstStyle/>
              <a:p>
                <a:endParaRPr lang="lt-LT"/>
              </a:p>
            </p:txBody>
          </p:sp>
          <p:sp>
            <p:nvSpPr>
              <p:cNvPr id="5199" name="Line 58"/>
              <p:cNvSpPr>
                <a:spLocks noChangeShapeType="1"/>
              </p:cNvSpPr>
              <p:nvPr/>
            </p:nvSpPr>
            <p:spPr bwMode="auto">
              <a:xfrm flipH="1">
                <a:off x="1084" y="2571"/>
                <a:ext cx="31" cy="1"/>
              </a:xfrm>
              <a:prstGeom prst="line">
                <a:avLst/>
              </a:prstGeom>
              <a:noFill/>
              <a:ln w="7938">
                <a:solidFill>
                  <a:srgbClr val="000000"/>
                </a:solidFill>
                <a:round/>
                <a:headEnd/>
                <a:tailEnd/>
              </a:ln>
            </p:spPr>
            <p:txBody>
              <a:bodyPr/>
              <a:lstStyle/>
              <a:p>
                <a:endParaRPr lang="lt-LT"/>
              </a:p>
            </p:txBody>
          </p:sp>
          <p:sp>
            <p:nvSpPr>
              <p:cNvPr id="5200" name="Line 59"/>
              <p:cNvSpPr>
                <a:spLocks noChangeShapeType="1"/>
              </p:cNvSpPr>
              <p:nvPr/>
            </p:nvSpPr>
            <p:spPr bwMode="auto">
              <a:xfrm>
                <a:off x="1835" y="2920"/>
                <a:ext cx="1" cy="29"/>
              </a:xfrm>
              <a:prstGeom prst="line">
                <a:avLst/>
              </a:prstGeom>
              <a:noFill/>
              <a:ln w="7938">
                <a:solidFill>
                  <a:srgbClr val="000000"/>
                </a:solidFill>
                <a:round/>
                <a:headEnd/>
                <a:tailEnd/>
              </a:ln>
            </p:spPr>
            <p:txBody>
              <a:bodyPr/>
              <a:lstStyle/>
              <a:p>
                <a:endParaRPr lang="lt-LT"/>
              </a:p>
            </p:txBody>
          </p:sp>
          <p:sp>
            <p:nvSpPr>
              <p:cNvPr id="5201" name="Line 60"/>
              <p:cNvSpPr>
                <a:spLocks noChangeShapeType="1"/>
              </p:cNvSpPr>
              <p:nvPr/>
            </p:nvSpPr>
            <p:spPr bwMode="auto">
              <a:xfrm>
                <a:off x="2565" y="2920"/>
                <a:ext cx="1" cy="29"/>
              </a:xfrm>
              <a:prstGeom prst="line">
                <a:avLst/>
              </a:prstGeom>
              <a:noFill/>
              <a:ln w="7938">
                <a:solidFill>
                  <a:srgbClr val="000000"/>
                </a:solidFill>
                <a:round/>
                <a:headEnd/>
                <a:tailEnd/>
              </a:ln>
            </p:spPr>
            <p:txBody>
              <a:bodyPr/>
              <a:lstStyle/>
              <a:p>
                <a:endParaRPr lang="lt-LT"/>
              </a:p>
            </p:txBody>
          </p:sp>
          <p:sp>
            <p:nvSpPr>
              <p:cNvPr id="5202" name="Line 61"/>
              <p:cNvSpPr>
                <a:spLocks noChangeShapeType="1"/>
              </p:cNvSpPr>
              <p:nvPr/>
            </p:nvSpPr>
            <p:spPr bwMode="auto">
              <a:xfrm>
                <a:off x="3295" y="2920"/>
                <a:ext cx="1" cy="29"/>
              </a:xfrm>
              <a:prstGeom prst="line">
                <a:avLst/>
              </a:prstGeom>
              <a:noFill/>
              <a:ln w="7938">
                <a:solidFill>
                  <a:srgbClr val="000000"/>
                </a:solidFill>
                <a:round/>
                <a:headEnd/>
                <a:tailEnd/>
              </a:ln>
            </p:spPr>
            <p:txBody>
              <a:bodyPr/>
              <a:lstStyle/>
              <a:p>
                <a:endParaRPr lang="lt-LT"/>
              </a:p>
            </p:txBody>
          </p:sp>
          <p:sp>
            <p:nvSpPr>
              <p:cNvPr id="5203" name="Line 62"/>
              <p:cNvSpPr>
                <a:spLocks noChangeShapeType="1"/>
              </p:cNvSpPr>
              <p:nvPr/>
            </p:nvSpPr>
            <p:spPr bwMode="auto">
              <a:xfrm>
                <a:off x="4026" y="2920"/>
                <a:ext cx="1" cy="29"/>
              </a:xfrm>
              <a:prstGeom prst="line">
                <a:avLst/>
              </a:prstGeom>
              <a:noFill/>
              <a:ln w="7938">
                <a:solidFill>
                  <a:srgbClr val="000000"/>
                </a:solidFill>
                <a:round/>
                <a:headEnd/>
                <a:tailEnd/>
              </a:ln>
            </p:spPr>
            <p:txBody>
              <a:bodyPr/>
              <a:lstStyle/>
              <a:p>
                <a:endParaRPr lang="lt-LT"/>
              </a:p>
            </p:txBody>
          </p:sp>
          <p:sp>
            <p:nvSpPr>
              <p:cNvPr id="5204" name="Line 63"/>
              <p:cNvSpPr>
                <a:spLocks noChangeShapeType="1"/>
              </p:cNvSpPr>
              <p:nvPr/>
            </p:nvSpPr>
            <p:spPr bwMode="auto">
              <a:xfrm>
                <a:off x="4757" y="2916"/>
                <a:ext cx="1" cy="31"/>
              </a:xfrm>
              <a:prstGeom prst="line">
                <a:avLst/>
              </a:prstGeom>
              <a:noFill/>
              <a:ln w="7938">
                <a:solidFill>
                  <a:srgbClr val="000000"/>
                </a:solidFill>
                <a:round/>
                <a:headEnd/>
                <a:tailEnd/>
              </a:ln>
            </p:spPr>
            <p:txBody>
              <a:bodyPr/>
              <a:lstStyle/>
              <a:p>
                <a:endParaRPr lang="lt-LT"/>
              </a:p>
            </p:txBody>
          </p:sp>
          <p:sp>
            <p:nvSpPr>
              <p:cNvPr id="5205" name="Line 64"/>
              <p:cNvSpPr>
                <a:spLocks noChangeShapeType="1"/>
              </p:cNvSpPr>
              <p:nvPr/>
            </p:nvSpPr>
            <p:spPr bwMode="auto">
              <a:xfrm>
                <a:off x="450" y="2920"/>
                <a:ext cx="1" cy="29"/>
              </a:xfrm>
              <a:prstGeom prst="line">
                <a:avLst/>
              </a:prstGeom>
              <a:noFill/>
              <a:ln w="7938">
                <a:solidFill>
                  <a:srgbClr val="000000"/>
                </a:solidFill>
                <a:round/>
                <a:headEnd/>
                <a:tailEnd/>
              </a:ln>
            </p:spPr>
            <p:txBody>
              <a:bodyPr/>
              <a:lstStyle/>
              <a:p>
                <a:endParaRPr lang="lt-LT"/>
              </a:p>
            </p:txBody>
          </p:sp>
          <p:sp>
            <p:nvSpPr>
              <p:cNvPr id="5206" name="Text Box 65"/>
              <p:cNvSpPr txBox="1">
                <a:spLocks noChangeArrowheads="1"/>
              </p:cNvSpPr>
              <p:nvPr/>
            </p:nvSpPr>
            <p:spPr bwMode="auto">
              <a:xfrm>
                <a:off x="432" y="912"/>
                <a:ext cx="624" cy="288"/>
              </a:xfrm>
              <a:prstGeom prst="rect">
                <a:avLst/>
              </a:prstGeom>
              <a:noFill/>
              <a:ln w="9525">
                <a:noFill/>
                <a:miter lim="800000"/>
                <a:headEnd/>
                <a:tailEnd/>
              </a:ln>
            </p:spPr>
            <p:txBody>
              <a:bodyPr>
                <a:spAutoFit/>
              </a:bodyPr>
              <a:lstStyle/>
              <a:p>
                <a:pPr>
                  <a:spcBef>
                    <a:spcPct val="50000"/>
                  </a:spcBef>
                </a:pPr>
                <a:r>
                  <a:rPr lang="lv-LV" sz="2400">
                    <a:solidFill>
                      <a:srgbClr val="800000"/>
                    </a:solidFill>
                    <a:latin typeface="Times New Roman" pitchFamily="18" charset="0"/>
                  </a:rPr>
                  <a:t>100%</a:t>
                </a:r>
                <a:endParaRPr lang="en-US" sz="2400">
                  <a:solidFill>
                    <a:srgbClr val="800000"/>
                  </a:solidFill>
                  <a:latin typeface="Times New Roman" pitchFamily="18" charset="0"/>
                </a:endParaRPr>
              </a:p>
            </p:txBody>
          </p:sp>
        </p:grpSp>
      </p:grpSp>
      <p:grpSp>
        <p:nvGrpSpPr>
          <p:cNvPr id="9" name="Group 66"/>
          <p:cNvGrpSpPr>
            <a:grpSpLocks/>
          </p:cNvGrpSpPr>
          <p:nvPr/>
        </p:nvGrpSpPr>
        <p:grpSpPr bwMode="auto">
          <a:xfrm>
            <a:off x="3148013" y="623888"/>
            <a:ext cx="42862" cy="5746750"/>
            <a:chOff x="2945" y="989"/>
            <a:chExt cx="12" cy="2604"/>
          </a:xfrm>
        </p:grpSpPr>
        <p:sp>
          <p:nvSpPr>
            <p:cNvPr id="5181" name="Line 67"/>
            <p:cNvSpPr>
              <a:spLocks noChangeShapeType="1"/>
            </p:cNvSpPr>
            <p:nvPr/>
          </p:nvSpPr>
          <p:spPr bwMode="auto">
            <a:xfrm>
              <a:off x="2945" y="989"/>
              <a:ext cx="1" cy="183"/>
            </a:xfrm>
            <a:prstGeom prst="line">
              <a:avLst/>
            </a:prstGeom>
            <a:noFill/>
            <a:ln w="36513">
              <a:solidFill>
                <a:srgbClr val="A22B57"/>
              </a:solidFill>
              <a:round/>
              <a:headEnd/>
              <a:tailEnd/>
            </a:ln>
          </p:spPr>
          <p:txBody>
            <a:bodyPr/>
            <a:lstStyle/>
            <a:p>
              <a:endParaRPr lang="lt-LT"/>
            </a:p>
          </p:txBody>
        </p:sp>
        <p:sp>
          <p:nvSpPr>
            <p:cNvPr id="5182" name="Line 68"/>
            <p:cNvSpPr>
              <a:spLocks noChangeShapeType="1"/>
            </p:cNvSpPr>
            <p:nvPr/>
          </p:nvSpPr>
          <p:spPr bwMode="auto">
            <a:xfrm>
              <a:off x="2945" y="1286"/>
              <a:ext cx="1" cy="182"/>
            </a:xfrm>
            <a:prstGeom prst="line">
              <a:avLst/>
            </a:prstGeom>
            <a:noFill/>
            <a:ln w="36513">
              <a:solidFill>
                <a:srgbClr val="A22B57"/>
              </a:solidFill>
              <a:round/>
              <a:headEnd/>
              <a:tailEnd/>
            </a:ln>
          </p:spPr>
          <p:txBody>
            <a:bodyPr/>
            <a:lstStyle/>
            <a:p>
              <a:endParaRPr lang="lt-LT"/>
            </a:p>
          </p:txBody>
        </p:sp>
        <p:sp>
          <p:nvSpPr>
            <p:cNvPr id="5183" name="Line 69"/>
            <p:cNvSpPr>
              <a:spLocks noChangeShapeType="1"/>
            </p:cNvSpPr>
            <p:nvPr/>
          </p:nvSpPr>
          <p:spPr bwMode="auto">
            <a:xfrm>
              <a:off x="2945" y="1582"/>
              <a:ext cx="1" cy="183"/>
            </a:xfrm>
            <a:prstGeom prst="line">
              <a:avLst/>
            </a:prstGeom>
            <a:noFill/>
            <a:ln w="36513">
              <a:solidFill>
                <a:srgbClr val="A22B57"/>
              </a:solidFill>
              <a:round/>
              <a:headEnd/>
              <a:tailEnd/>
            </a:ln>
          </p:spPr>
          <p:txBody>
            <a:bodyPr/>
            <a:lstStyle/>
            <a:p>
              <a:endParaRPr lang="lt-LT"/>
            </a:p>
          </p:txBody>
        </p:sp>
        <p:sp>
          <p:nvSpPr>
            <p:cNvPr id="5184" name="Line 70"/>
            <p:cNvSpPr>
              <a:spLocks noChangeShapeType="1"/>
            </p:cNvSpPr>
            <p:nvPr/>
          </p:nvSpPr>
          <p:spPr bwMode="auto">
            <a:xfrm>
              <a:off x="2945" y="1879"/>
              <a:ext cx="1" cy="182"/>
            </a:xfrm>
            <a:prstGeom prst="line">
              <a:avLst/>
            </a:prstGeom>
            <a:noFill/>
            <a:ln w="36513">
              <a:solidFill>
                <a:srgbClr val="A22B57"/>
              </a:solidFill>
              <a:round/>
              <a:headEnd/>
              <a:tailEnd/>
            </a:ln>
          </p:spPr>
          <p:txBody>
            <a:bodyPr/>
            <a:lstStyle/>
            <a:p>
              <a:endParaRPr lang="lt-LT"/>
            </a:p>
          </p:txBody>
        </p:sp>
        <p:sp>
          <p:nvSpPr>
            <p:cNvPr id="5185" name="Line 71"/>
            <p:cNvSpPr>
              <a:spLocks noChangeShapeType="1"/>
            </p:cNvSpPr>
            <p:nvPr/>
          </p:nvSpPr>
          <p:spPr bwMode="auto">
            <a:xfrm>
              <a:off x="2945" y="2175"/>
              <a:ext cx="1" cy="183"/>
            </a:xfrm>
            <a:prstGeom prst="line">
              <a:avLst/>
            </a:prstGeom>
            <a:noFill/>
            <a:ln w="36513">
              <a:solidFill>
                <a:srgbClr val="A22B57"/>
              </a:solidFill>
              <a:round/>
              <a:headEnd/>
              <a:tailEnd/>
            </a:ln>
          </p:spPr>
          <p:txBody>
            <a:bodyPr/>
            <a:lstStyle/>
            <a:p>
              <a:endParaRPr lang="lt-LT"/>
            </a:p>
          </p:txBody>
        </p:sp>
        <p:sp>
          <p:nvSpPr>
            <p:cNvPr id="5186" name="Line 72"/>
            <p:cNvSpPr>
              <a:spLocks noChangeShapeType="1"/>
            </p:cNvSpPr>
            <p:nvPr/>
          </p:nvSpPr>
          <p:spPr bwMode="auto">
            <a:xfrm>
              <a:off x="2945" y="2472"/>
              <a:ext cx="1" cy="182"/>
            </a:xfrm>
            <a:prstGeom prst="line">
              <a:avLst/>
            </a:prstGeom>
            <a:noFill/>
            <a:ln w="36513">
              <a:solidFill>
                <a:srgbClr val="A22B57"/>
              </a:solidFill>
              <a:round/>
              <a:headEnd/>
              <a:tailEnd/>
            </a:ln>
          </p:spPr>
          <p:txBody>
            <a:bodyPr/>
            <a:lstStyle/>
            <a:p>
              <a:endParaRPr lang="lt-LT"/>
            </a:p>
          </p:txBody>
        </p:sp>
        <p:sp>
          <p:nvSpPr>
            <p:cNvPr id="5187" name="Line 73"/>
            <p:cNvSpPr>
              <a:spLocks noChangeShapeType="1"/>
            </p:cNvSpPr>
            <p:nvPr/>
          </p:nvSpPr>
          <p:spPr bwMode="auto">
            <a:xfrm>
              <a:off x="2945" y="2768"/>
              <a:ext cx="1" cy="183"/>
            </a:xfrm>
            <a:prstGeom prst="line">
              <a:avLst/>
            </a:prstGeom>
            <a:noFill/>
            <a:ln w="36513">
              <a:solidFill>
                <a:srgbClr val="A22B57"/>
              </a:solidFill>
              <a:round/>
              <a:headEnd/>
              <a:tailEnd/>
            </a:ln>
          </p:spPr>
          <p:txBody>
            <a:bodyPr/>
            <a:lstStyle/>
            <a:p>
              <a:endParaRPr lang="lt-LT"/>
            </a:p>
          </p:txBody>
        </p:sp>
        <p:sp>
          <p:nvSpPr>
            <p:cNvPr id="5188" name="Line 74"/>
            <p:cNvSpPr>
              <a:spLocks noChangeShapeType="1"/>
            </p:cNvSpPr>
            <p:nvPr/>
          </p:nvSpPr>
          <p:spPr bwMode="auto">
            <a:xfrm>
              <a:off x="2945" y="3065"/>
              <a:ext cx="1" cy="163"/>
            </a:xfrm>
            <a:prstGeom prst="line">
              <a:avLst/>
            </a:prstGeom>
            <a:noFill/>
            <a:ln w="36513">
              <a:solidFill>
                <a:srgbClr val="A22B57"/>
              </a:solidFill>
              <a:round/>
              <a:headEnd/>
              <a:tailEnd/>
            </a:ln>
          </p:spPr>
          <p:txBody>
            <a:bodyPr/>
            <a:lstStyle/>
            <a:p>
              <a:endParaRPr lang="lt-LT"/>
            </a:p>
          </p:txBody>
        </p:sp>
        <p:sp>
          <p:nvSpPr>
            <p:cNvPr id="5189" name="Line 75"/>
            <p:cNvSpPr>
              <a:spLocks noChangeShapeType="1"/>
            </p:cNvSpPr>
            <p:nvPr/>
          </p:nvSpPr>
          <p:spPr bwMode="auto">
            <a:xfrm>
              <a:off x="2957" y="3401"/>
              <a:ext cx="0" cy="192"/>
            </a:xfrm>
            <a:prstGeom prst="line">
              <a:avLst/>
            </a:prstGeom>
            <a:noFill/>
            <a:ln w="36513">
              <a:solidFill>
                <a:srgbClr val="A22B57"/>
              </a:solidFill>
              <a:round/>
              <a:headEnd/>
              <a:tailEnd/>
            </a:ln>
          </p:spPr>
          <p:txBody>
            <a:bodyPr/>
            <a:lstStyle/>
            <a:p>
              <a:endParaRPr lang="lt-LT"/>
            </a:p>
          </p:txBody>
        </p:sp>
      </p:grpSp>
      <p:sp>
        <p:nvSpPr>
          <p:cNvPr id="5136" name="Text Box 76"/>
          <p:cNvSpPr txBox="1">
            <a:spLocks noChangeArrowheads="1"/>
          </p:cNvSpPr>
          <p:nvPr/>
        </p:nvSpPr>
        <p:spPr bwMode="auto">
          <a:xfrm>
            <a:off x="7877175" y="4610100"/>
            <a:ext cx="1089025" cy="457200"/>
          </a:xfrm>
          <a:prstGeom prst="rect">
            <a:avLst/>
          </a:prstGeom>
          <a:noFill/>
          <a:ln w="9525">
            <a:noFill/>
            <a:miter lim="800000"/>
            <a:headEnd/>
            <a:tailEnd/>
          </a:ln>
        </p:spPr>
        <p:txBody>
          <a:bodyPr>
            <a:spAutoFit/>
          </a:bodyPr>
          <a:lstStyle/>
          <a:p>
            <a:pPr>
              <a:spcBef>
                <a:spcPct val="50000"/>
              </a:spcBef>
            </a:pPr>
            <a:r>
              <a:rPr lang="lt-LT" sz="2400">
                <a:solidFill>
                  <a:schemeClr val="bg2"/>
                </a:solidFill>
                <a:latin typeface="Times New Roman" pitchFamily="18" charset="0"/>
              </a:rPr>
              <a:t>Laikas</a:t>
            </a:r>
            <a:endParaRPr lang="en-US" sz="2400">
              <a:latin typeface="Times New Roman" pitchFamily="18" charset="0"/>
            </a:endParaRPr>
          </a:p>
        </p:txBody>
      </p:sp>
      <p:grpSp>
        <p:nvGrpSpPr>
          <p:cNvPr id="10" name="Group 77"/>
          <p:cNvGrpSpPr>
            <a:grpSpLocks/>
          </p:cNvGrpSpPr>
          <p:nvPr/>
        </p:nvGrpSpPr>
        <p:grpSpPr bwMode="auto">
          <a:xfrm>
            <a:off x="819150" y="490538"/>
            <a:ext cx="2363788" cy="777875"/>
            <a:chOff x="532" y="1509"/>
            <a:chExt cx="1489" cy="490"/>
          </a:xfrm>
        </p:grpSpPr>
        <p:sp>
          <p:nvSpPr>
            <p:cNvPr id="5178" name="Freeform 78"/>
            <p:cNvSpPr>
              <a:spLocks/>
            </p:cNvSpPr>
            <p:nvPr/>
          </p:nvSpPr>
          <p:spPr bwMode="auto">
            <a:xfrm>
              <a:off x="598" y="1575"/>
              <a:ext cx="1423" cy="424"/>
            </a:xfrm>
            <a:custGeom>
              <a:avLst/>
              <a:gdLst>
                <a:gd name="T0" fmla="*/ 177 w 2847"/>
                <a:gd name="T1" fmla="*/ 26 h 850"/>
                <a:gd name="T2" fmla="*/ 162 w 2847"/>
                <a:gd name="T3" fmla="*/ 0 h 850"/>
                <a:gd name="T4" fmla="*/ 162 w 2847"/>
                <a:gd name="T5" fmla="*/ 17 h 850"/>
                <a:gd name="T6" fmla="*/ 0 w 2847"/>
                <a:gd name="T7" fmla="*/ 17 h 850"/>
                <a:gd name="T8" fmla="*/ 0 w 2847"/>
                <a:gd name="T9" fmla="*/ 35 h 850"/>
                <a:gd name="T10" fmla="*/ 162 w 2847"/>
                <a:gd name="T11" fmla="*/ 35 h 850"/>
                <a:gd name="T12" fmla="*/ 162 w 2847"/>
                <a:gd name="T13" fmla="*/ 53 h 850"/>
                <a:gd name="T14" fmla="*/ 177 w 2847"/>
                <a:gd name="T15" fmla="*/ 26 h 850"/>
                <a:gd name="T16" fmla="*/ 0 60000 65536"/>
                <a:gd name="T17" fmla="*/ 0 60000 65536"/>
                <a:gd name="T18" fmla="*/ 0 60000 65536"/>
                <a:gd name="T19" fmla="*/ 0 60000 65536"/>
                <a:gd name="T20" fmla="*/ 0 60000 65536"/>
                <a:gd name="T21" fmla="*/ 0 60000 65536"/>
                <a:gd name="T22" fmla="*/ 0 60000 65536"/>
                <a:gd name="T23" fmla="*/ 0 60000 65536"/>
                <a:gd name="T24" fmla="*/ 0 w 2847"/>
                <a:gd name="T25" fmla="*/ 0 h 850"/>
                <a:gd name="T26" fmla="*/ 2847 w 2847"/>
                <a:gd name="T27" fmla="*/ 850 h 85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847" h="850">
                  <a:moveTo>
                    <a:pt x="2847" y="425"/>
                  </a:moveTo>
                  <a:lnTo>
                    <a:pt x="2602" y="0"/>
                  </a:lnTo>
                  <a:lnTo>
                    <a:pt x="2602" y="281"/>
                  </a:lnTo>
                  <a:lnTo>
                    <a:pt x="0" y="281"/>
                  </a:lnTo>
                  <a:lnTo>
                    <a:pt x="0" y="571"/>
                  </a:lnTo>
                  <a:lnTo>
                    <a:pt x="2602" y="571"/>
                  </a:lnTo>
                  <a:lnTo>
                    <a:pt x="2602" y="850"/>
                  </a:lnTo>
                  <a:lnTo>
                    <a:pt x="2847" y="425"/>
                  </a:lnTo>
                  <a:close/>
                </a:path>
              </a:pathLst>
            </a:custGeom>
            <a:solidFill>
              <a:srgbClr val="E6E6E6"/>
            </a:solidFill>
            <a:ln w="9525">
              <a:noFill/>
              <a:round/>
              <a:headEnd/>
              <a:tailEnd/>
            </a:ln>
          </p:spPr>
          <p:txBody>
            <a:bodyPr/>
            <a:lstStyle/>
            <a:p>
              <a:endParaRPr lang="lt-LT"/>
            </a:p>
          </p:txBody>
        </p:sp>
        <p:sp>
          <p:nvSpPr>
            <p:cNvPr id="5179" name="Freeform 79"/>
            <p:cNvSpPr>
              <a:spLocks/>
            </p:cNvSpPr>
            <p:nvPr/>
          </p:nvSpPr>
          <p:spPr bwMode="auto">
            <a:xfrm>
              <a:off x="532" y="1509"/>
              <a:ext cx="1423" cy="424"/>
            </a:xfrm>
            <a:custGeom>
              <a:avLst/>
              <a:gdLst>
                <a:gd name="T0" fmla="*/ 177 w 2847"/>
                <a:gd name="T1" fmla="*/ 26 h 849"/>
                <a:gd name="T2" fmla="*/ 162 w 2847"/>
                <a:gd name="T3" fmla="*/ 0 h 849"/>
                <a:gd name="T4" fmla="*/ 162 w 2847"/>
                <a:gd name="T5" fmla="*/ 17 h 849"/>
                <a:gd name="T6" fmla="*/ 0 w 2847"/>
                <a:gd name="T7" fmla="*/ 17 h 849"/>
                <a:gd name="T8" fmla="*/ 0 w 2847"/>
                <a:gd name="T9" fmla="*/ 35 h 849"/>
                <a:gd name="T10" fmla="*/ 162 w 2847"/>
                <a:gd name="T11" fmla="*/ 35 h 849"/>
                <a:gd name="T12" fmla="*/ 162 w 2847"/>
                <a:gd name="T13" fmla="*/ 53 h 849"/>
                <a:gd name="T14" fmla="*/ 177 w 2847"/>
                <a:gd name="T15" fmla="*/ 26 h 849"/>
                <a:gd name="T16" fmla="*/ 0 60000 65536"/>
                <a:gd name="T17" fmla="*/ 0 60000 65536"/>
                <a:gd name="T18" fmla="*/ 0 60000 65536"/>
                <a:gd name="T19" fmla="*/ 0 60000 65536"/>
                <a:gd name="T20" fmla="*/ 0 60000 65536"/>
                <a:gd name="T21" fmla="*/ 0 60000 65536"/>
                <a:gd name="T22" fmla="*/ 0 60000 65536"/>
                <a:gd name="T23" fmla="*/ 0 60000 65536"/>
                <a:gd name="T24" fmla="*/ 0 w 2847"/>
                <a:gd name="T25" fmla="*/ 0 h 849"/>
                <a:gd name="T26" fmla="*/ 2847 w 2847"/>
                <a:gd name="T27" fmla="*/ 849 h 8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847" h="849">
                  <a:moveTo>
                    <a:pt x="2847" y="424"/>
                  </a:moveTo>
                  <a:lnTo>
                    <a:pt x="2601" y="0"/>
                  </a:lnTo>
                  <a:lnTo>
                    <a:pt x="2601" y="280"/>
                  </a:lnTo>
                  <a:lnTo>
                    <a:pt x="0" y="280"/>
                  </a:lnTo>
                  <a:lnTo>
                    <a:pt x="0" y="570"/>
                  </a:lnTo>
                  <a:lnTo>
                    <a:pt x="2601" y="570"/>
                  </a:lnTo>
                  <a:lnTo>
                    <a:pt x="2601" y="849"/>
                  </a:lnTo>
                  <a:lnTo>
                    <a:pt x="2847" y="424"/>
                  </a:lnTo>
                  <a:close/>
                </a:path>
              </a:pathLst>
            </a:custGeom>
            <a:solidFill>
              <a:srgbClr val="A22B57"/>
            </a:solidFill>
            <a:ln w="25400">
              <a:solidFill>
                <a:srgbClr val="000000"/>
              </a:solidFill>
              <a:prstDash val="solid"/>
              <a:round/>
              <a:headEnd/>
              <a:tailEnd/>
            </a:ln>
          </p:spPr>
          <p:txBody>
            <a:bodyPr/>
            <a:lstStyle/>
            <a:p>
              <a:endParaRPr lang="lt-LT"/>
            </a:p>
          </p:txBody>
        </p:sp>
        <p:sp>
          <p:nvSpPr>
            <p:cNvPr id="5180" name="Rectangle 80"/>
            <p:cNvSpPr>
              <a:spLocks noChangeArrowheads="1"/>
            </p:cNvSpPr>
            <p:nvPr/>
          </p:nvSpPr>
          <p:spPr bwMode="auto">
            <a:xfrm>
              <a:off x="663" y="1657"/>
              <a:ext cx="1125" cy="125"/>
            </a:xfrm>
            <a:prstGeom prst="rect">
              <a:avLst/>
            </a:prstGeom>
            <a:noFill/>
            <a:ln w="9525">
              <a:noFill/>
              <a:miter lim="800000"/>
              <a:headEnd/>
              <a:tailEnd/>
            </a:ln>
          </p:spPr>
          <p:txBody>
            <a:bodyPr wrap="none" lIns="0" tIns="0" rIns="0" bIns="0">
              <a:spAutoFit/>
            </a:bodyPr>
            <a:lstStyle/>
            <a:p>
              <a:r>
                <a:rPr lang="lt-LT" sz="1300" b="1">
                  <a:solidFill>
                    <a:srgbClr val="FFFFFF"/>
                  </a:solidFill>
                </a:rPr>
                <a:t>VIEŠAS FINASAVIMAS</a:t>
              </a:r>
              <a:endParaRPr lang="en-US" sz="2400">
                <a:latin typeface="Times New Roman" pitchFamily="18" charset="0"/>
              </a:endParaRPr>
            </a:p>
          </p:txBody>
        </p:sp>
      </p:grpSp>
      <p:grpSp>
        <p:nvGrpSpPr>
          <p:cNvPr id="11" name="Group 81"/>
          <p:cNvGrpSpPr>
            <a:grpSpLocks/>
          </p:cNvGrpSpPr>
          <p:nvPr/>
        </p:nvGrpSpPr>
        <p:grpSpPr bwMode="auto">
          <a:xfrm>
            <a:off x="1397000" y="3390900"/>
            <a:ext cx="1892300" cy="768350"/>
            <a:chOff x="632" y="3272"/>
            <a:chExt cx="1192" cy="484"/>
          </a:xfrm>
        </p:grpSpPr>
        <p:sp>
          <p:nvSpPr>
            <p:cNvPr id="5176" name="Oval 82"/>
            <p:cNvSpPr>
              <a:spLocks noChangeArrowheads="1"/>
            </p:cNvSpPr>
            <p:nvPr/>
          </p:nvSpPr>
          <p:spPr bwMode="auto">
            <a:xfrm>
              <a:off x="632" y="3272"/>
              <a:ext cx="1192" cy="360"/>
            </a:xfrm>
            <a:prstGeom prst="ellipse">
              <a:avLst/>
            </a:prstGeom>
            <a:solidFill>
              <a:schemeClr val="accent1"/>
            </a:solidFill>
            <a:ln w="9525">
              <a:solidFill>
                <a:schemeClr val="bg2"/>
              </a:solidFill>
              <a:round/>
              <a:headEnd/>
              <a:tailEnd/>
            </a:ln>
          </p:spPr>
          <p:txBody>
            <a:bodyPr wrap="none" anchor="ctr"/>
            <a:lstStyle/>
            <a:p>
              <a:endParaRPr lang="lt-LT"/>
            </a:p>
          </p:txBody>
        </p:sp>
        <p:sp>
          <p:nvSpPr>
            <p:cNvPr id="38995" name="Text Box 83"/>
            <p:cNvSpPr txBox="1">
              <a:spLocks noChangeArrowheads="1"/>
            </p:cNvSpPr>
            <p:nvPr/>
          </p:nvSpPr>
          <p:spPr bwMode="auto">
            <a:xfrm>
              <a:off x="784" y="3296"/>
              <a:ext cx="944" cy="460"/>
            </a:xfrm>
            <a:prstGeom prst="rect">
              <a:avLst/>
            </a:prstGeom>
            <a:noFill/>
            <a:ln w="9525">
              <a:noFill/>
              <a:miter lim="800000"/>
              <a:headEnd/>
              <a:tailEnd/>
            </a:ln>
            <a:effectLst/>
          </p:spPr>
          <p:txBody>
            <a:bodyPr>
              <a:spAutoFit/>
            </a:bodyPr>
            <a:lstStyle/>
            <a:p>
              <a:pPr>
                <a:spcBef>
                  <a:spcPct val="50000"/>
                </a:spcBef>
              </a:pPr>
              <a:r>
                <a:rPr lang="lt-LT" sz="1400">
                  <a:solidFill>
                    <a:schemeClr val="bg2"/>
                  </a:solidFill>
                  <a:effectLst>
                    <a:outerShdw blurRad="38100" dist="38100" dir="2700000" algn="tl">
                      <a:srgbClr val="000000"/>
                    </a:outerShdw>
                  </a:effectLst>
                  <a:latin typeface="Arial Black" pitchFamily="34" charset="0"/>
                </a:rPr>
                <a:t>Pagalbos (subsidijų) schemos</a:t>
              </a:r>
              <a:endParaRPr lang="en-GB" sz="1400">
                <a:solidFill>
                  <a:schemeClr val="bg2"/>
                </a:solidFill>
                <a:effectLst>
                  <a:outerShdw blurRad="38100" dist="38100" dir="2700000" algn="tl">
                    <a:srgbClr val="000000"/>
                  </a:outerShdw>
                </a:effectLst>
                <a:latin typeface="Arial Black" pitchFamily="34" charset="0"/>
              </a:endParaRPr>
            </a:p>
          </p:txBody>
        </p:sp>
      </p:grpSp>
      <p:grpSp>
        <p:nvGrpSpPr>
          <p:cNvPr id="12" name="Group 84"/>
          <p:cNvGrpSpPr>
            <a:grpSpLocks/>
          </p:cNvGrpSpPr>
          <p:nvPr/>
        </p:nvGrpSpPr>
        <p:grpSpPr bwMode="auto">
          <a:xfrm>
            <a:off x="3124200" y="4495800"/>
            <a:ext cx="1892300" cy="571500"/>
            <a:chOff x="632" y="3272"/>
            <a:chExt cx="1192" cy="360"/>
          </a:xfrm>
        </p:grpSpPr>
        <p:sp>
          <p:nvSpPr>
            <p:cNvPr id="5174" name="Oval 85"/>
            <p:cNvSpPr>
              <a:spLocks noChangeArrowheads="1"/>
            </p:cNvSpPr>
            <p:nvPr/>
          </p:nvSpPr>
          <p:spPr bwMode="auto">
            <a:xfrm>
              <a:off x="632" y="3272"/>
              <a:ext cx="1192" cy="360"/>
            </a:xfrm>
            <a:prstGeom prst="ellipse">
              <a:avLst/>
            </a:prstGeom>
            <a:solidFill>
              <a:schemeClr val="accent1"/>
            </a:solidFill>
            <a:ln w="9525">
              <a:solidFill>
                <a:schemeClr val="bg2"/>
              </a:solidFill>
              <a:round/>
              <a:headEnd/>
              <a:tailEnd/>
            </a:ln>
          </p:spPr>
          <p:txBody>
            <a:bodyPr wrap="none" anchor="ctr"/>
            <a:lstStyle/>
            <a:p>
              <a:endParaRPr lang="lt-LT"/>
            </a:p>
          </p:txBody>
        </p:sp>
        <p:sp>
          <p:nvSpPr>
            <p:cNvPr id="5175" name="Text Box 86"/>
            <p:cNvSpPr txBox="1">
              <a:spLocks noChangeArrowheads="1"/>
            </p:cNvSpPr>
            <p:nvPr/>
          </p:nvSpPr>
          <p:spPr bwMode="auto">
            <a:xfrm>
              <a:off x="784" y="3296"/>
              <a:ext cx="944" cy="326"/>
            </a:xfrm>
            <a:prstGeom prst="rect">
              <a:avLst/>
            </a:prstGeom>
            <a:noFill/>
            <a:ln w="9525">
              <a:noFill/>
              <a:miter lim="800000"/>
              <a:headEnd/>
              <a:tailEnd/>
            </a:ln>
          </p:spPr>
          <p:txBody>
            <a:bodyPr>
              <a:spAutoFit/>
            </a:bodyPr>
            <a:lstStyle/>
            <a:p>
              <a:pPr>
                <a:spcBef>
                  <a:spcPct val="50000"/>
                </a:spcBef>
              </a:pPr>
              <a:r>
                <a:rPr lang="lt-LT" sz="1400">
                  <a:solidFill>
                    <a:schemeClr val="hlink"/>
                  </a:solidFill>
                  <a:latin typeface="Arial Black" pitchFamily="34" charset="0"/>
                </a:rPr>
                <a:t>Verslo </a:t>
              </a:r>
              <a:r>
                <a:rPr lang="en-US" sz="1400">
                  <a:solidFill>
                    <a:schemeClr val="hlink"/>
                  </a:solidFill>
                  <a:latin typeface="Arial Black" pitchFamily="34" charset="0"/>
                </a:rPr>
                <a:t> angel</a:t>
              </a:r>
              <a:r>
                <a:rPr lang="lt-LT" sz="1400">
                  <a:solidFill>
                    <a:schemeClr val="hlink"/>
                  </a:solidFill>
                  <a:latin typeface="Arial Black" pitchFamily="34" charset="0"/>
                </a:rPr>
                <a:t>ai</a:t>
              </a:r>
              <a:endParaRPr lang="en-GB" sz="1400">
                <a:solidFill>
                  <a:schemeClr val="hlink"/>
                </a:solidFill>
                <a:latin typeface="Arial Black" pitchFamily="34" charset="0"/>
              </a:endParaRPr>
            </a:p>
          </p:txBody>
        </p:sp>
      </p:grpSp>
      <p:grpSp>
        <p:nvGrpSpPr>
          <p:cNvPr id="13" name="Group 87"/>
          <p:cNvGrpSpPr>
            <a:grpSpLocks/>
          </p:cNvGrpSpPr>
          <p:nvPr/>
        </p:nvGrpSpPr>
        <p:grpSpPr bwMode="auto">
          <a:xfrm>
            <a:off x="3060700" y="5181600"/>
            <a:ext cx="1892300" cy="631825"/>
            <a:chOff x="1976" y="3440"/>
            <a:chExt cx="1192" cy="398"/>
          </a:xfrm>
        </p:grpSpPr>
        <p:sp>
          <p:nvSpPr>
            <p:cNvPr id="5172" name="Oval 88"/>
            <p:cNvSpPr>
              <a:spLocks noChangeArrowheads="1"/>
            </p:cNvSpPr>
            <p:nvPr/>
          </p:nvSpPr>
          <p:spPr bwMode="auto">
            <a:xfrm>
              <a:off x="1976" y="3440"/>
              <a:ext cx="1192" cy="360"/>
            </a:xfrm>
            <a:prstGeom prst="ellipse">
              <a:avLst/>
            </a:prstGeom>
            <a:solidFill>
              <a:schemeClr val="accent1"/>
            </a:solidFill>
            <a:ln w="57150" cmpd="thinThick">
              <a:solidFill>
                <a:schemeClr val="bg2"/>
              </a:solidFill>
              <a:round/>
              <a:headEnd/>
              <a:tailEnd/>
            </a:ln>
          </p:spPr>
          <p:txBody>
            <a:bodyPr wrap="none" anchor="ctr"/>
            <a:lstStyle/>
            <a:p>
              <a:endParaRPr lang="lt-LT"/>
            </a:p>
          </p:txBody>
        </p:sp>
        <p:sp>
          <p:nvSpPr>
            <p:cNvPr id="5173" name="Text Box 89"/>
            <p:cNvSpPr txBox="1">
              <a:spLocks noChangeArrowheads="1"/>
            </p:cNvSpPr>
            <p:nvPr/>
          </p:nvSpPr>
          <p:spPr bwMode="auto">
            <a:xfrm>
              <a:off x="2128" y="3512"/>
              <a:ext cx="944" cy="326"/>
            </a:xfrm>
            <a:prstGeom prst="rect">
              <a:avLst/>
            </a:prstGeom>
            <a:noFill/>
            <a:ln w="57150" cmpd="thinThick">
              <a:noFill/>
              <a:miter lim="800000"/>
              <a:headEnd/>
              <a:tailEnd/>
            </a:ln>
          </p:spPr>
          <p:txBody>
            <a:bodyPr>
              <a:spAutoFit/>
            </a:bodyPr>
            <a:lstStyle/>
            <a:p>
              <a:pPr algn="ctr">
                <a:spcBef>
                  <a:spcPct val="50000"/>
                </a:spcBef>
              </a:pPr>
              <a:r>
                <a:rPr lang="lt-LT" sz="1400">
                  <a:solidFill>
                    <a:schemeClr val="bg2"/>
                  </a:solidFill>
                  <a:latin typeface="Arial Black" pitchFamily="34" charset="0"/>
                </a:rPr>
                <a:t>Nuosavas k</a:t>
              </a:r>
              <a:r>
                <a:rPr lang="en-US" sz="1400">
                  <a:solidFill>
                    <a:schemeClr val="bg2"/>
                  </a:solidFill>
                  <a:latin typeface="Arial Black" pitchFamily="34" charset="0"/>
                </a:rPr>
                <a:t>apital</a:t>
              </a:r>
              <a:r>
                <a:rPr lang="lt-LT" sz="1400">
                  <a:solidFill>
                    <a:schemeClr val="bg2"/>
                  </a:solidFill>
                  <a:latin typeface="Arial Black" pitchFamily="34" charset="0"/>
                </a:rPr>
                <a:t>as</a:t>
              </a:r>
              <a:endParaRPr lang="en-GB" sz="1400">
                <a:solidFill>
                  <a:schemeClr val="bg2"/>
                </a:solidFill>
                <a:latin typeface="Arial Black" pitchFamily="34" charset="0"/>
              </a:endParaRPr>
            </a:p>
          </p:txBody>
        </p:sp>
      </p:grpSp>
      <p:grpSp>
        <p:nvGrpSpPr>
          <p:cNvPr id="14" name="Group 90"/>
          <p:cNvGrpSpPr>
            <a:grpSpLocks/>
          </p:cNvGrpSpPr>
          <p:nvPr/>
        </p:nvGrpSpPr>
        <p:grpSpPr bwMode="auto">
          <a:xfrm>
            <a:off x="4279900" y="4521200"/>
            <a:ext cx="1892300" cy="669925"/>
            <a:chOff x="2848" y="3088"/>
            <a:chExt cx="1192" cy="422"/>
          </a:xfrm>
        </p:grpSpPr>
        <p:sp>
          <p:nvSpPr>
            <p:cNvPr id="5170" name="Oval 91"/>
            <p:cNvSpPr>
              <a:spLocks noChangeArrowheads="1"/>
            </p:cNvSpPr>
            <p:nvPr/>
          </p:nvSpPr>
          <p:spPr bwMode="auto">
            <a:xfrm>
              <a:off x="2848" y="3088"/>
              <a:ext cx="1192" cy="360"/>
            </a:xfrm>
            <a:prstGeom prst="ellipse">
              <a:avLst/>
            </a:prstGeom>
            <a:solidFill>
              <a:schemeClr val="accent1"/>
            </a:solidFill>
            <a:ln w="9525">
              <a:solidFill>
                <a:schemeClr val="bg2"/>
              </a:solidFill>
              <a:round/>
              <a:headEnd/>
              <a:tailEnd/>
            </a:ln>
          </p:spPr>
          <p:txBody>
            <a:bodyPr wrap="none" anchor="ctr"/>
            <a:lstStyle/>
            <a:p>
              <a:endParaRPr lang="lt-LT"/>
            </a:p>
          </p:txBody>
        </p:sp>
        <p:sp>
          <p:nvSpPr>
            <p:cNvPr id="5171" name="Text Box 92"/>
            <p:cNvSpPr txBox="1">
              <a:spLocks noChangeArrowheads="1"/>
            </p:cNvSpPr>
            <p:nvPr/>
          </p:nvSpPr>
          <p:spPr bwMode="auto">
            <a:xfrm>
              <a:off x="3008" y="3184"/>
              <a:ext cx="944" cy="326"/>
            </a:xfrm>
            <a:prstGeom prst="rect">
              <a:avLst/>
            </a:prstGeom>
            <a:noFill/>
            <a:ln w="9525">
              <a:noFill/>
              <a:miter lim="800000"/>
              <a:headEnd/>
              <a:tailEnd/>
            </a:ln>
          </p:spPr>
          <p:txBody>
            <a:bodyPr>
              <a:spAutoFit/>
            </a:bodyPr>
            <a:lstStyle/>
            <a:p>
              <a:pPr algn="ctr">
                <a:spcBef>
                  <a:spcPct val="50000"/>
                </a:spcBef>
              </a:pPr>
              <a:r>
                <a:rPr lang="en-US" sz="1400">
                  <a:solidFill>
                    <a:schemeClr val="hlink"/>
                  </a:solidFill>
                  <a:latin typeface="Arial Black" pitchFamily="34" charset="0"/>
                </a:rPr>
                <a:t>Ri</a:t>
              </a:r>
              <a:r>
                <a:rPr lang="lt-LT" sz="1400">
                  <a:solidFill>
                    <a:schemeClr val="hlink"/>
                  </a:solidFill>
                  <a:latin typeface="Arial Black" pitchFamily="34" charset="0"/>
                </a:rPr>
                <a:t>zikos k</a:t>
              </a:r>
              <a:r>
                <a:rPr lang="en-US" sz="1400">
                  <a:solidFill>
                    <a:schemeClr val="hlink"/>
                  </a:solidFill>
                  <a:latin typeface="Arial Black" pitchFamily="34" charset="0"/>
                </a:rPr>
                <a:t>apital</a:t>
              </a:r>
              <a:r>
                <a:rPr lang="lt-LT" sz="1400">
                  <a:solidFill>
                    <a:schemeClr val="hlink"/>
                  </a:solidFill>
                  <a:latin typeface="Arial Black" pitchFamily="34" charset="0"/>
                </a:rPr>
                <a:t>as</a:t>
              </a:r>
              <a:endParaRPr lang="en-GB" sz="1400">
                <a:solidFill>
                  <a:schemeClr val="hlink"/>
                </a:solidFill>
                <a:latin typeface="Arial Black" pitchFamily="34" charset="0"/>
              </a:endParaRPr>
            </a:p>
          </p:txBody>
        </p:sp>
      </p:grpSp>
      <p:grpSp>
        <p:nvGrpSpPr>
          <p:cNvPr id="15" name="Group 93"/>
          <p:cNvGrpSpPr>
            <a:grpSpLocks/>
          </p:cNvGrpSpPr>
          <p:nvPr/>
        </p:nvGrpSpPr>
        <p:grpSpPr bwMode="auto">
          <a:xfrm>
            <a:off x="4686300" y="5194300"/>
            <a:ext cx="1892300" cy="768350"/>
            <a:chOff x="632" y="3272"/>
            <a:chExt cx="1192" cy="484"/>
          </a:xfrm>
        </p:grpSpPr>
        <p:sp>
          <p:nvSpPr>
            <p:cNvPr id="5168" name="Oval 94"/>
            <p:cNvSpPr>
              <a:spLocks noChangeArrowheads="1"/>
            </p:cNvSpPr>
            <p:nvPr/>
          </p:nvSpPr>
          <p:spPr bwMode="auto">
            <a:xfrm>
              <a:off x="632" y="3272"/>
              <a:ext cx="1192" cy="360"/>
            </a:xfrm>
            <a:prstGeom prst="ellipse">
              <a:avLst/>
            </a:prstGeom>
            <a:solidFill>
              <a:schemeClr val="accent1"/>
            </a:solidFill>
            <a:ln w="9525">
              <a:solidFill>
                <a:schemeClr val="bg2"/>
              </a:solidFill>
              <a:round/>
              <a:headEnd/>
              <a:tailEnd/>
            </a:ln>
          </p:spPr>
          <p:txBody>
            <a:bodyPr wrap="none" anchor="ctr"/>
            <a:lstStyle/>
            <a:p>
              <a:endParaRPr lang="lt-LT"/>
            </a:p>
          </p:txBody>
        </p:sp>
        <p:sp>
          <p:nvSpPr>
            <p:cNvPr id="5169" name="Text Box 95"/>
            <p:cNvSpPr txBox="1">
              <a:spLocks noChangeArrowheads="1"/>
            </p:cNvSpPr>
            <p:nvPr/>
          </p:nvSpPr>
          <p:spPr bwMode="auto">
            <a:xfrm>
              <a:off x="784" y="3296"/>
              <a:ext cx="944" cy="460"/>
            </a:xfrm>
            <a:prstGeom prst="rect">
              <a:avLst/>
            </a:prstGeom>
            <a:noFill/>
            <a:ln w="9525">
              <a:noFill/>
              <a:miter lim="800000"/>
              <a:headEnd/>
              <a:tailEnd/>
            </a:ln>
          </p:spPr>
          <p:txBody>
            <a:bodyPr>
              <a:spAutoFit/>
            </a:bodyPr>
            <a:lstStyle/>
            <a:p>
              <a:pPr algn="ctr">
                <a:spcBef>
                  <a:spcPct val="50000"/>
                </a:spcBef>
              </a:pPr>
              <a:r>
                <a:rPr lang="en-US" sz="1400">
                  <a:solidFill>
                    <a:schemeClr val="bg2"/>
                  </a:solidFill>
                  <a:latin typeface="Arial Black" pitchFamily="34" charset="0"/>
                </a:rPr>
                <a:t>Ven</a:t>
              </a:r>
              <a:r>
                <a:rPr lang="lt-LT" sz="1400">
                  <a:solidFill>
                    <a:schemeClr val="bg2"/>
                  </a:solidFill>
                  <a:latin typeface="Arial Black" pitchFamily="34" charset="0"/>
                </a:rPr>
                <a:t>či</a:t>
              </a:r>
              <a:r>
                <a:rPr lang="en-US" sz="1400">
                  <a:solidFill>
                    <a:schemeClr val="bg2"/>
                  </a:solidFill>
                  <a:latin typeface="Arial Black" pitchFamily="34" charset="0"/>
                </a:rPr>
                <a:t>ur</a:t>
              </a:r>
              <a:r>
                <a:rPr lang="lt-LT" sz="1400">
                  <a:solidFill>
                    <a:schemeClr val="bg2"/>
                  </a:solidFill>
                  <a:latin typeface="Arial Black" pitchFamily="34" charset="0"/>
                </a:rPr>
                <a:t>inis ir strateginis kapitalas</a:t>
              </a:r>
              <a:endParaRPr lang="en-GB" sz="1400">
                <a:solidFill>
                  <a:schemeClr val="bg2"/>
                </a:solidFill>
                <a:latin typeface="Arial Black" pitchFamily="34" charset="0"/>
              </a:endParaRPr>
            </a:p>
          </p:txBody>
        </p:sp>
      </p:grpSp>
      <p:grpSp>
        <p:nvGrpSpPr>
          <p:cNvPr id="16" name="Group 96"/>
          <p:cNvGrpSpPr>
            <a:grpSpLocks/>
          </p:cNvGrpSpPr>
          <p:nvPr/>
        </p:nvGrpSpPr>
        <p:grpSpPr bwMode="auto">
          <a:xfrm>
            <a:off x="6083300" y="4635500"/>
            <a:ext cx="1892300" cy="571500"/>
            <a:chOff x="3984" y="3160"/>
            <a:chExt cx="1192" cy="360"/>
          </a:xfrm>
        </p:grpSpPr>
        <p:sp>
          <p:nvSpPr>
            <p:cNvPr id="5166" name="Oval 97"/>
            <p:cNvSpPr>
              <a:spLocks noChangeArrowheads="1"/>
            </p:cNvSpPr>
            <p:nvPr/>
          </p:nvSpPr>
          <p:spPr bwMode="auto">
            <a:xfrm>
              <a:off x="3984" y="3160"/>
              <a:ext cx="1192" cy="360"/>
            </a:xfrm>
            <a:prstGeom prst="ellipse">
              <a:avLst/>
            </a:prstGeom>
            <a:solidFill>
              <a:schemeClr val="accent1"/>
            </a:solidFill>
            <a:ln w="9525">
              <a:solidFill>
                <a:schemeClr val="bg2"/>
              </a:solidFill>
              <a:round/>
              <a:headEnd/>
              <a:tailEnd/>
            </a:ln>
          </p:spPr>
          <p:txBody>
            <a:bodyPr wrap="none" anchor="ctr"/>
            <a:lstStyle/>
            <a:p>
              <a:endParaRPr lang="lt-LT"/>
            </a:p>
          </p:txBody>
        </p:sp>
        <p:sp>
          <p:nvSpPr>
            <p:cNvPr id="5167" name="Text Box 98"/>
            <p:cNvSpPr txBox="1">
              <a:spLocks noChangeArrowheads="1"/>
            </p:cNvSpPr>
            <p:nvPr/>
          </p:nvSpPr>
          <p:spPr bwMode="auto">
            <a:xfrm>
              <a:off x="4120" y="3256"/>
              <a:ext cx="944" cy="192"/>
            </a:xfrm>
            <a:prstGeom prst="rect">
              <a:avLst/>
            </a:prstGeom>
            <a:noFill/>
            <a:ln w="9525">
              <a:noFill/>
              <a:miter lim="800000"/>
              <a:headEnd/>
              <a:tailEnd/>
            </a:ln>
          </p:spPr>
          <p:txBody>
            <a:bodyPr>
              <a:spAutoFit/>
            </a:bodyPr>
            <a:lstStyle/>
            <a:p>
              <a:pPr algn="ctr">
                <a:spcBef>
                  <a:spcPct val="50000"/>
                </a:spcBef>
              </a:pPr>
              <a:r>
                <a:rPr lang="lt-LT" sz="1400">
                  <a:solidFill>
                    <a:schemeClr val="bg2"/>
                  </a:solidFill>
                  <a:latin typeface="Arial Black" pitchFamily="34" charset="0"/>
                </a:rPr>
                <a:t>K</a:t>
              </a:r>
              <a:r>
                <a:rPr lang="en-US" sz="1400">
                  <a:solidFill>
                    <a:schemeClr val="bg2"/>
                  </a:solidFill>
                  <a:latin typeface="Arial Black" pitchFamily="34" charset="0"/>
                </a:rPr>
                <a:t>redit</a:t>
              </a:r>
              <a:r>
                <a:rPr lang="lt-LT" sz="1400">
                  <a:solidFill>
                    <a:schemeClr val="bg2"/>
                  </a:solidFill>
                  <a:latin typeface="Arial Black" pitchFamily="34" charset="0"/>
                </a:rPr>
                <a:t>ai</a:t>
              </a:r>
              <a:endParaRPr lang="en-GB" sz="1400">
                <a:solidFill>
                  <a:schemeClr val="bg2"/>
                </a:solidFill>
                <a:latin typeface="Arial Black" pitchFamily="34" charset="0"/>
              </a:endParaRPr>
            </a:p>
          </p:txBody>
        </p:sp>
      </p:grpSp>
      <p:grpSp>
        <p:nvGrpSpPr>
          <p:cNvPr id="17" name="Group 99"/>
          <p:cNvGrpSpPr>
            <a:grpSpLocks/>
          </p:cNvGrpSpPr>
          <p:nvPr/>
        </p:nvGrpSpPr>
        <p:grpSpPr bwMode="auto">
          <a:xfrm>
            <a:off x="6629400" y="5194300"/>
            <a:ext cx="1892300" cy="571500"/>
            <a:chOff x="632" y="3272"/>
            <a:chExt cx="1192" cy="360"/>
          </a:xfrm>
        </p:grpSpPr>
        <p:sp>
          <p:nvSpPr>
            <p:cNvPr id="5164" name="Oval 100"/>
            <p:cNvSpPr>
              <a:spLocks noChangeArrowheads="1"/>
            </p:cNvSpPr>
            <p:nvPr/>
          </p:nvSpPr>
          <p:spPr bwMode="auto">
            <a:xfrm>
              <a:off x="632" y="3272"/>
              <a:ext cx="1192" cy="360"/>
            </a:xfrm>
            <a:prstGeom prst="ellipse">
              <a:avLst/>
            </a:prstGeom>
            <a:solidFill>
              <a:schemeClr val="accent1"/>
            </a:solidFill>
            <a:ln w="9525">
              <a:solidFill>
                <a:schemeClr val="bg2"/>
              </a:solidFill>
              <a:round/>
              <a:headEnd/>
              <a:tailEnd/>
            </a:ln>
          </p:spPr>
          <p:txBody>
            <a:bodyPr wrap="none" anchor="ctr"/>
            <a:lstStyle/>
            <a:p>
              <a:endParaRPr lang="lt-LT"/>
            </a:p>
          </p:txBody>
        </p:sp>
        <p:sp>
          <p:nvSpPr>
            <p:cNvPr id="5165" name="Text Box 101"/>
            <p:cNvSpPr txBox="1">
              <a:spLocks noChangeArrowheads="1"/>
            </p:cNvSpPr>
            <p:nvPr/>
          </p:nvSpPr>
          <p:spPr bwMode="auto">
            <a:xfrm>
              <a:off x="784" y="3296"/>
              <a:ext cx="944" cy="326"/>
            </a:xfrm>
            <a:prstGeom prst="rect">
              <a:avLst/>
            </a:prstGeom>
            <a:noFill/>
            <a:ln w="9525">
              <a:noFill/>
              <a:miter lim="800000"/>
              <a:headEnd/>
              <a:tailEnd/>
            </a:ln>
          </p:spPr>
          <p:txBody>
            <a:bodyPr>
              <a:spAutoFit/>
            </a:bodyPr>
            <a:lstStyle/>
            <a:p>
              <a:pPr algn="ctr">
                <a:spcBef>
                  <a:spcPct val="50000"/>
                </a:spcBef>
              </a:pPr>
              <a:r>
                <a:rPr lang="lt-LT" sz="1400">
                  <a:solidFill>
                    <a:schemeClr val="bg2"/>
                  </a:solidFill>
                  <a:latin typeface="Arial Black" pitchFamily="34" charset="0"/>
                </a:rPr>
                <a:t>Biržos</a:t>
              </a:r>
              <a:r>
                <a:rPr lang="en-US" sz="1400">
                  <a:solidFill>
                    <a:schemeClr val="bg2"/>
                  </a:solidFill>
                  <a:latin typeface="Arial Black" pitchFamily="34" charset="0"/>
                </a:rPr>
                <a:t> opera</a:t>
              </a:r>
              <a:r>
                <a:rPr lang="lt-LT" sz="1400">
                  <a:solidFill>
                    <a:schemeClr val="bg2"/>
                  </a:solidFill>
                  <a:latin typeface="Arial Black" pitchFamily="34" charset="0"/>
                </a:rPr>
                <a:t>cijos</a:t>
              </a:r>
              <a:endParaRPr lang="en-GB" sz="1400">
                <a:solidFill>
                  <a:schemeClr val="bg2"/>
                </a:solidFill>
                <a:latin typeface="Arial Black" pitchFamily="34" charset="0"/>
              </a:endParaRPr>
            </a:p>
          </p:txBody>
        </p:sp>
      </p:grpSp>
      <p:grpSp>
        <p:nvGrpSpPr>
          <p:cNvPr id="18" name="Group 102"/>
          <p:cNvGrpSpPr>
            <a:grpSpLocks/>
          </p:cNvGrpSpPr>
          <p:nvPr/>
        </p:nvGrpSpPr>
        <p:grpSpPr bwMode="auto">
          <a:xfrm>
            <a:off x="1358900" y="4051300"/>
            <a:ext cx="1892300" cy="730250"/>
            <a:chOff x="216" y="3360"/>
            <a:chExt cx="1192" cy="460"/>
          </a:xfrm>
        </p:grpSpPr>
        <p:sp>
          <p:nvSpPr>
            <p:cNvPr id="5162" name="Oval 103"/>
            <p:cNvSpPr>
              <a:spLocks noChangeArrowheads="1"/>
            </p:cNvSpPr>
            <p:nvPr/>
          </p:nvSpPr>
          <p:spPr bwMode="auto">
            <a:xfrm>
              <a:off x="216" y="3360"/>
              <a:ext cx="1192" cy="360"/>
            </a:xfrm>
            <a:prstGeom prst="ellipse">
              <a:avLst/>
            </a:prstGeom>
            <a:solidFill>
              <a:schemeClr val="accent1"/>
            </a:solidFill>
            <a:ln w="9525">
              <a:solidFill>
                <a:schemeClr val="bg2"/>
              </a:solidFill>
              <a:round/>
              <a:headEnd/>
              <a:tailEnd/>
            </a:ln>
          </p:spPr>
          <p:txBody>
            <a:bodyPr wrap="none" anchor="ctr"/>
            <a:lstStyle/>
            <a:p>
              <a:endParaRPr lang="lt-LT"/>
            </a:p>
          </p:txBody>
        </p:sp>
        <p:sp>
          <p:nvSpPr>
            <p:cNvPr id="5163" name="Text Box 104"/>
            <p:cNvSpPr txBox="1">
              <a:spLocks noChangeArrowheads="1"/>
            </p:cNvSpPr>
            <p:nvPr/>
          </p:nvSpPr>
          <p:spPr bwMode="auto">
            <a:xfrm>
              <a:off x="288" y="3360"/>
              <a:ext cx="1064" cy="460"/>
            </a:xfrm>
            <a:prstGeom prst="rect">
              <a:avLst/>
            </a:prstGeom>
            <a:noFill/>
            <a:ln w="9525">
              <a:noFill/>
              <a:miter lim="800000"/>
              <a:headEnd/>
              <a:tailEnd/>
            </a:ln>
          </p:spPr>
          <p:txBody>
            <a:bodyPr>
              <a:spAutoFit/>
            </a:bodyPr>
            <a:lstStyle/>
            <a:p>
              <a:pPr algn="ctr">
                <a:spcBef>
                  <a:spcPct val="50000"/>
                </a:spcBef>
              </a:pPr>
              <a:r>
                <a:rPr lang="lt-LT" sz="1400">
                  <a:solidFill>
                    <a:schemeClr val="hlink"/>
                  </a:solidFill>
                  <a:latin typeface="Arial Black" pitchFamily="34" charset="0"/>
                </a:rPr>
                <a:t>Viešas</a:t>
              </a:r>
              <a:r>
                <a:rPr lang="en-US" sz="1400">
                  <a:solidFill>
                    <a:schemeClr val="hlink"/>
                  </a:solidFill>
                  <a:latin typeface="Arial Black" pitchFamily="34" charset="0"/>
                </a:rPr>
                <a:t> ri</a:t>
              </a:r>
              <a:r>
                <a:rPr lang="lt-LT" sz="1400">
                  <a:solidFill>
                    <a:schemeClr val="hlink"/>
                  </a:solidFill>
                  <a:latin typeface="Arial Black" pitchFamily="34" charset="0"/>
                </a:rPr>
                <a:t>zikos kapitalas </a:t>
              </a:r>
              <a:r>
                <a:rPr lang="en-US" sz="1400">
                  <a:solidFill>
                    <a:schemeClr val="hlink"/>
                  </a:solidFill>
                  <a:latin typeface="Arial Black" pitchFamily="34" charset="0"/>
                </a:rPr>
                <a:t>(seed)</a:t>
              </a:r>
              <a:endParaRPr lang="en-GB" sz="1400">
                <a:solidFill>
                  <a:schemeClr val="hlink"/>
                </a:solidFill>
                <a:latin typeface="Arial Black" pitchFamily="34" charset="0"/>
              </a:endParaRPr>
            </a:p>
          </p:txBody>
        </p:sp>
      </p:grpSp>
      <p:grpSp>
        <p:nvGrpSpPr>
          <p:cNvPr id="19" name="Group 105"/>
          <p:cNvGrpSpPr>
            <a:grpSpLocks/>
          </p:cNvGrpSpPr>
          <p:nvPr/>
        </p:nvGrpSpPr>
        <p:grpSpPr bwMode="auto">
          <a:xfrm>
            <a:off x="1384300" y="4648200"/>
            <a:ext cx="1892300" cy="571500"/>
            <a:chOff x="888" y="3120"/>
            <a:chExt cx="1192" cy="360"/>
          </a:xfrm>
        </p:grpSpPr>
        <p:sp>
          <p:nvSpPr>
            <p:cNvPr id="5160" name="Oval 106"/>
            <p:cNvSpPr>
              <a:spLocks noChangeArrowheads="1"/>
            </p:cNvSpPr>
            <p:nvPr/>
          </p:nvSpPr>
          <p:spPr bwMode="auto">
            <a:xfrm>
              <a:off x="888" y="3120"/>
              <a:ext cx="1192" cy="360"/>
            </a:xfrm>
            <a:prstGeom prst="ellipse">
              <a:avLst/>
            </a:prstGeom>
            <a:solidFill>
              <a:schemeClr val="accent1"/>
            </a:solidFill>
            <a:ln w="9525">
              <a:solidFill>
                <a:schemeClr val="bg2"/>
              </a:solidFill>
              <a:round/>
              <a:headEnd/>
              <a:tailEnd/>
            </a:ln>
          </p:spPr>
          <p:txBody>
            <a:bodyPr wrap="none" anchor="ctr"/>
            <a:lstStyle/>
            <a:p>
              <a:endParaRPr lang="lt-LT"/>
            </a:p>
          </p:txBody>
        </p:sp>
        <p:sp>
          <p:nvSpPr>
            <p:cNvPr id="5161" name="Text Box 107"/>
            <p:cNvSpPr txBox="1">
              <a:spLocks noChangeArrowheads="1"/>
            </p:cNvSpPr>
            <p:nvPr/>
          </p:nvSpPr>
          <p:spPr bwMode="auto">
            <a:xfrm>
              <a:off x="1032" y="3136"/>
              <a:ext cx="944" cy="326"/>
            </a:xfrm>
            <a:prstGeom prst="rect">
              <a:avLst/>
            </a:prstGeom>
            <a:noFill/>
            <a:ln w="9525">
              <a:noFill/>
              <a:miter lim="800000"/>
              <a:headEnd/>
              <a:tailEnd/>
            </a:ln>
          </p:spPr>
          <p:txBody>
            <a:bodyPr>
              <a:spAutoFit/>
            </a:bodyPr>
            <a:lstStyle/>
            <a:p>
              <a:pPr algn="ctr">
                <a:spcBef>
                  <a:spcPct val="50000"/>
                </a:spcBef>
              </a:pPr>
              <a:r>
                <a:rPr lang="lt-LT" sz="1400">
                  <a:solidFill>
                    <a:schemeClr val="hlink"/>
                  </a:solidFill>
                  <a:latin typeface="Arial Black" pitchFamily="34" charset="0"/>
                </a:rPr>
                <a:t>Minkštos paskolos </a:t>
              </a:r>
              <a:endParaRPr lang="en-GB" sz="1400">
                <a:solidFill>
                  <a:schemeClr val="hlink"/>
                </a:solidFill>
                <a:latin typeface="Arial Black" pitchFamily="34" charset="0"/>
              </a:endParaRPr>
            </a:p>
          </p:txBody>
        </p:sp>
      </p:grpSp>
      <p:grpSp>
        <p:nvGrpSpPr>
          <p:cNvPr id="20" name="Group 108"/>
          <p:cNvGrpSpPr>
            <a:grpSpLocks/>
          </p:cNvGrpSpPr>
          <p:nvPr/>
        </p:nvGrpSpPr>
        <p:grpSpPr bwMode="auto">
          <a:xfrm>
            <a:off x="1371600" y="5232400"/>
            <a:ext cx="1892300" cy="581025"/>
            <a:chOff x="880" y="3488"/>
            <a:chExt cx="1192" cy="366"/>
          </a:xfrm>
        </p:grpSpPr>
        <p:sp>
          <p:nvSpPr>
            <p:cNvPr id="5158" name="Oval 109"/>
            <p:cNvSpPr>
              <a:spLocks noChangeArrowheads="1"/>
            </p:cNvSpPr>
            <p:nvPr/>
          </p:nvSpPr>
          <p:spPr bwMode="auto">
            <a:xfrm>
              <a:off x="880" y="3488"/>
              <a:ext cx="1192" cy="360"/>
            </a:xfrm>
            <a:prstGeom prst="ellipse">
              <a:avLst/>
            </a:prstGeom>
            <a:solidFill>
              <a:schemeClr val="accent1"/>
            </a:solidFill>
            <a:ln w="9525">
              <a:solidFill>
                <a:schemeClr val="bg2"/>
              </a:solidFill>
              <a:round/>
              <a:headEnd/>
              <a:tailEnd/>
            </a:ln>
          </p:spPr>
          <p:txBody>
            <a:bodyPr wrap="none" anchor="ctr"/>
            <a:lstStyle/>
            <a:p>
              <a:endParaRPr lang="lt-LT"/>
            </a:p>
          </p:txBody>
        </p:sp>
        <p:sp>
          <p:nvSpPr>
            <p:cNvPr id="5159" name="Text Box 110"/>
            <p:cNvSpPr txBox="1">
              <a:spLocks noChangeArrowheads="1"/>
            </p:cNvSpPr>
            <p:nvPr/>
          </p:nvSpPr>
          <p:spPr bwMode="auto">
            <a:xfrm>
              <a:off x="992" y="3528"/>
              <a:ext cx="944" cy="326"/>
            </a:xfrm>
            <a:prstGeom prst="rect">
              <a:avLst/>
            </a:prstGeom>
            <a:noFill/>
            <a:ln w="9525">
              <a:noFill/>
              <a:miter lim="800000"/>
              <a:headEnd/>
              <a:tailEnd/>
            </a:ln>
          </p:spPr>
          <p:txBody>
            <a:bodyPr>
              <a:spAutoFit/>
            </a:bodyPr>
            <a:lstStyle/>
            <a:p>
              <a:pPr algn="ctr">
                <a:spcBef>
                  <a:spcPct val="50000"/>
                </a:spcBef>
              </a:pPr>
              <a:r>
                <a:rPr lang="lt-LT" sz="1400">
                  <a:solidFill>
                    <a:schemeClr val="bg2"/>
                  </a:solidFill>
                  <a:latin typeface="Arial Black" pitchFamily="34" charset="0"/>
                </a:rPr>
                <a:t>Mokesčių lengvatos</a:t>
              </a:r>
              <a:endParaRPr lang="en-GB" sz="1400">
                <a:solidFill>
                  <a:schemeClr val="bg2"/>
                </a:solidFill>
                <a:latin typeface="Arial Black" pitchFamily="34" charset="0"/>
              </a:endParaRPr>
            </a:p>
          </p:txBody>
        </p:sp>
      </p:grpSp>
      <p:sp>
        <p:nvSpPr>
          <p:cNvPr id="5148" name="Text Box 111"/>
          <p:cNvSpPr txBox="1">
            <a:spLocks noChangeArrowheads="1"/>
          </p:cNvSpPr>
          <p:nvPr/>
        </p:nvSpPr>
        <p:spPr bwMode="auto">
          <a:xfrm>
            <a:off x="292100" y="4876800"/>
            <a:ext cx="1282700" cy="457200"/>
          </a:xfrm>
          <a:prstGeom prst="rect">
            <a:avLst/>
          </a:prstGeom>
          <a:noFill/>
          <a:ln w="9525">
            <a:noFill/>
            <a:miter lim="800000"/>
            <a:headEnd/>
            <a:tailEnd/>
          </a:ln>
        </p:spPr>
        <p:txBody>
          <a:bodyPr>
            <a:spAutoFit/>
          </a:bodyPr>
          <a:lstStyle/>
          <a:p>
            <a:pPr algn="ctr">
              <a:spcBef>
                <a:spcPct val="50000"/>
              </a:spcBef>
            </a:pPr>
            <a:r>
              <a:rPr lang="en-US" sz="1200">
                <a:solidFill>
                  <a:schemeClr val="hlink"/>
                </a:solidFill>
                <a:latin typeface="Arial Black" pitchFamily="34" charset="0"/>
              </a:rPr>
              <a:t>Technolog</a:t>
            </a:r>
            <a:r>
              <a:rPr lang="lt-LT" sz="1200">
                <a:solidFill>
                  <a:schemeClr val="hlink"/>
                </a:solidFill>
                <a:latin typeface="Arial Black" pitchFamily="34" charset="0"/>
              </a:rPr>
              <a:t>ės k</a:t>
            </a:r>
            <a:r>
              <a:rPr lang="en-US" sz="1200">
                <a:solidFill>
                  <a:schemeClr val="hlink"/>
                </a:solidFill>
                <a:latin typeface="Arial Black" pitchFamily="34" charset="0"/>
              </a:rPr>
              <a:t>ompani</a:t>
            </a:r>
            <a:r>
              <a:rPr lang="lt-LT" sz="1200">
                <a:solidFill>
                  <a:schemeClr val="hlink"/>
                </a:solidFill>
                <a:latin typeface="Arial Black" pitchFamily="34" charset="0"/>
              </a:rPr>
              <a:t>jos</a:t>
            </a:r>
            <a:endParaRPr lang="en-US" sz="1200">
              <a:solidFill>
                <a:schemeClr val="hlink"/>
              </a:solidFill>
              <a:latin typeface="Arial Black" pitchFamily="34" charset="0"/>
            </a:endParaRPr>
          </a:p>
        </p:txBody>
      </p:sp>
      <p:sp>
        <p:nvSpPr>
          <p:cNvPr id="5149" name="Rectangle 112"/>
          <p:cNvSpPr>
            <a:spLocks noChangeArrowheads="1"/>
          </p:cNvSpPr>
          <p:nvPr/>
        </p:nvSpPr>
        <p:spPr bwMode="auto">
          <a:xfrm>
            <a:off x="6537325" y="3136900"/>
            <a:ext cx="617538" cy="198438"/>
          </a:xfrm>
          <a:prstGeom prst="rect">
            <a:avLst/>
          </a:prstGeom>
          <a:noFill/>
          <a:ln w="9525">
            <a:noFill/>
            <a:miter lim="800000"/>
            <a:headEnd/>
            <a:tailEnd/>
          </a:ln>
        </p:spPr>
        <p:txBody>
          <a:bodyPr wrap="none" lIns="0" tIns="0" rIns="0" bIns="0">
            <a:spAutoFit/>
          </a:bodyPr>
          <a:lstStyle/>
          <a:p>
            <a:r>
              <a:rPr lang="lt-LT" sz="1300" b="1">
                <a:solidFill>
                  <a:schemeClr val="bg1"/>
                </a:solidFill>
              </a:rPr>
              <a:t>Išlaidos</a:t>
            </a:r>
            <a:endParaRPr lang="en-US" sz="2400">
              <a:solidFill>
                <a:schemeClr val="bg1"/>
              </a:solidFill>
              <a:latin typeface="Times New Roman" pitchFamily="18" charset="0"/>
            </a:endParaRPr>
          </a:p>
        </p:txBody>
      </p:sp>
      <p:sp>
        <p:nvSpPr>
          <p:cNvPr id="5150" name="Line 113"/>
          <p:cNvSpPr>
            <a:spLocks noChangeShapeType="1"/>
          </p:cNvSpPr>
          <p:nvPr/>
        </p:nvSpPr>
        <p:spPr bwMode="auto">
          <a:xfrm flipH="1">
            <a:off x="6629400" y="3340100"/>
            <a:ext cx="266700" cy="469900"/>
          </a:xfrm>
          <a:prstGeom prst="line">
            <a:avLst/>
          </a:prstGeom>
          <a:noFill/>
          <a:ln w="9525">
            <a:solidFill>
              <a:schemeClr val="bg2"/>
            </a:solidFill>
            <a:round/>
            <a:headEnd/>
            <a:tailEnd type="triangle" w="med" len="med"/>
          </a:ln>
        </p:spPr>
        <p:txBody>
          <a:bodyPr wrap="none" anchor="ctr"/>
          <a:lstStyle/>
          <a:p>
            <a:endParaRPr lang="lt-LT"/>
          </a:p>
        </p:txBody>
      </p:sp>
      <p:sp>
        <p:nvSpPr>
          <p:cNvPr id="5151" name="Rectangle 114"/>
          <p:cNvSpPr>
            <a:spLocks noChangeArrowheads="1"/>
          </p:cNvSpPr>
          <p:nvPr/>
        </p:nvSpPr>
        <p:spPr bwMode="auto">
          <a:xfrm>
            <a:off x="7261225" y="4051300"/>
            <a:ext cx="985838" cy="198438"/>
          </a:xfrm>
          <a:prstGeom prst="rect">
            <a:avLst/>
          </a:prstGeom>
          <a:noFill/>
          <a:ln w="9525">
            <a:noFill/>
            <a:miter lim="800000"/>
            <a:headEnd/>
            <a:tailEnd/>
          </a:ln>
        </p:spPr>
        <p:txBody>
          <a:bodyPr lIns="0" tIns="0" rIns="0" bIns="0">
            <a:spAutoFit/>
          </a:bodyPr>
          <a:lstStyle/>
          <a:p>
            <a:r>
              <a:rPr lang="en-US" sz="1300" b="1">
                <a:solidFill>
                  <a:srgbClr val="008000"/>
                </a:solidFill>
              </a:rPr>
              <a:t>I</a:t>
            </a:r>
            <a:r>
              <a:rPr lang="lt-LT" sz="1300" b="1">
                <a:solidFill>
                  <a:srgbClr val="008000"/>
                </a:solidFill>
              </a:rPr>
              <a:t>Pajamos</a:t>
            </a:r>
            <a:endParaRPr lang="en-US" sz="2400">
              <a:solidFill>
                <a:srgbClr val="008000"/>
              </a:solidFill>
              <a:latin typeface="Times New Roman" pitchFamily="18" charset="0"/>
            </a:endParaRPr>
          </a:p>
        </p:txBody>
      </p:sp>
      <p:sp>
        <p:nvSpPr>
          <p:cNvPr id="5152" name="Line 115"/>
          <p:cNvSpPr>
            <a:spLocks noChangeShapeType="1"/>
          </p:cNvSpPr>
          <p:nvPr/>
        </p:nvSpPr>
        <p:spPr bwMode="auto">
          <a:xfrm flipH="1" flipV="1">
            <a:off x="6743700" y="3924300"/>
            <a:ext cx="533400" cy="241300"/>
          </a:xfrm>
          <a:prstGeom prst="line">
            <a:avLst/>
          </a:prstGeom>
          <a:noFill/>
          <a:ln w="9525">
            <a:solidFill>
              <a:schemeClr val="bg2"/>
            </a:solidFill>
            <a:round/>
            <a:headEnd/>
            <a:tailEnd type="triangle" w="med" len="med"/>
          </a:ln>
        </p:spPr>
        <p:txBody>
          <a:bodyPr wrap="none" anchor="ctr"/>
          <a:lstStyle/>
          <a:p>
            <a:endParaRPr lang="lt-LT"/>
          </a:p>
        </p:txBody>
      </p:sp>
      <p:sp>
        <p:nvSpPr>
          <p:cNvPr id="5153" name="Rectangle 116"/>
          <p:cNvSpPr>
            <a:spLocks noChangeArrowheads="1"/>
          </p:cNvSpPr>
          <p:nvPr/>
        </p:nvSpPr>
        <p:spPr bwMode="auto">
          <a:xfrm>
            <a:off x="7883525" y="4406900"/>
            <a:ext cx="668338" cy="198438"/>
          </a:xfrm>
          <a:prstGeom prst="rect">
            <a:avLst/>
          </a:prstGeom>
          <a:noFill/>
          <a:ln w="9525">
            <a:noFill/>
            <a:miter lim="800000"/>
            <a:headEnd/>
            <a:tailEnd/>
          </a:ln>
        </p:spPr>
        <p:txBody>
          <a:bodyPr lIns="0" tIns="0" rIns="0" bIns="0">
            <a:spAutoFit/>
          </a:bodyPr>
          <a:lstStyle/>
          <a:p>
            <a:r>
              <a:rPr lang="en-US" sz="1300" b="1">
                <a:solidFill>
                  <a:schemeClr val="hlink"/>
                </a:solidFill>
              </a:rPr>
              <a:t>Risk</a:t>
            </a:r>
            <a:endParaRPr lang="en-US" sz="2400">
              <a:solidFill>
                <a:schemeClr val="hlink"/>
              </a:solidFill>
              <a:latin typeface="Times New Roman" pitchFamily="18" charset="0"/>
            </a:endParaRPr>
          </a:p>
        </p:txBody>
      </p:sp>
      <p:sp>
        <p:nvSpPr>
          <p:cNvPr id="5154" name="AutoShape 117"/>
          <p:cNvSpPr>
            <a:spLocks noChangeArrowheads="1"/>
          </p:cNvSpPr>
          <p:nvPr/>
        </p:nvSpPr>
        <p:spPr bwMode="auto">
          <a:xfrm>
            <a:off x="1914525" y="6245225"/>
            <a:ext cx="6592888" cy="396875"/>
          </a:xfrm>
          <a:prstGeom prst="homePlate">
            <a:avLst>
              <a:gd name="adj" fmla="val 115284"/>
            </a:avLst>
          </a:prstGeom>
          <a:solidFill>
            <a:schemeClr val="tx2"/>
          </a:solidFill>
          <a:ln w="9525">
            <a:noFill/>
            <a:miter lim="800000"/>
            <a:headEnd/>
            <a:tailEnd/>
          </a:ln>
        </p:spPr>
        <p:txBody>
          <a:bodyPr anchor="ctr">
            <a:spAutoFit/>
          </a:bodyPr>
          <a:lstStyle/>
          <a:p>
            <a:pPr algn="ctr">
              <a:spcBef>
                <a:spcPct val="50000"/>
              </a:spcBef>
            </a:pPr>
            <a:r>
              <a:rPr lang="en-US" sz="2000" dirty="0" err="1">
                <a:solidFill>
                  <a:srgbClr val="FFFFFF"/>
                </a:solidFill>
              </a:rPr>
              <a:t>Inova</a:t>
            </a:r>
            <a:r>
              <a:rPr lang="lt-LT" sz="2000" dirty="0">
                <a:solidFill>
                  <a:srgbClr val="FFFFFF"/>
                </a:solidFill>
              </a:rPr>
              <a:t>cijų finansavimas – finansinės rizikos mažinimas</a:t>
            </a:r>
            <a:endParaRPr lang="en-GB" sz="2000" dirty="0">
              <a:solidFill>
                <a:srgbClr val="FFFFFF"/>
              </a:solidFill>
            </a:endParaRPr>
          </a:p>
        </p:txBody>
      </p:sp>
      <p:grpSp>
        <p:nvGrpSpPr>
          <p:cNvPr id="21" name="Group 118"/>
          <p:cNvGrpSpPr>
            <a:grpSpLocks/>
          </p:cNvGrpSpPr>
          <p:nvPr/>
        </p:nvGrpSpPr>
        <p:grpSpPr bwMode="auto">
          <a:xfrm>
            <a:off x="2057400" y="5727700"/>
            <a:ext cx="1892300" cy="571500"/>
            <a:chOff x="632" y="3272"/>
            <a:chExt cx="1192" cy="360"/>
          </a:xfrm>
        </p:grpSpPr>
        <p:sp>
          <p:nvSpPr>
            <p:cNvPr id="5156" name="Oval 119"/>
            <p:cNvSpPr>
              <a:spLocks noChangeArrowheads="1"/>
            </p:cNvSpPr>
            <p:nvPr/>
          </p:nvSpPr>
          <p:spPr bwMode="auto">
            <a:xfrm>
              <a:off x="632" y="3272"/>
              <a:ext cx="1192" cy="360"/>
            </a:xfrm>
            <a:prstGeom prst="ellipse">
              <a:avLst/>
            </a:prstGeom>
            <a:solidFill>
              <a:schemeClr val="accent1"/>
            </a:solidFill>
            <a:ln w="9525">
              <a:solidFill>
                <a:schemeClr val="bg2"/>
              </a:solidFill>
              <a:round/>
              <a:headEnd/>
              <a:tailEnd/>
            </a:ln>
          </p:spPr>
          <p:txBody>
            <a:bodyPr wrap="none" anchor="ctr"/>
            <a:lstStyle/>
            <a:p>
              <a:endParaRPr lang="lt-LT"/>
            </a:p>
          </p:txBody>
        </p:sp>
        <p:sp>
          <p:nvSpPr>
            <p:cNvPr id="5157" name="Text Box 120"/>
            <p:cNvSpPr txBox="1">
              <a:spLocks noChangeArrowheads="1"/>
            </p:cNvSpPr>
            <p:nvPr/>
          </p:nvSpPr>
          <p:spPr bwMode="auto">
            <a:xfrm>
              <a:off x="784" y="3296"/>
              <a:ext cx="944" cy="326"/>
            </a:xfrm>
            <a:prstGeom prst="rect">
              <a:avLst/>
            </a:prstGeom>
            <a:noFill/>
            <a:ln w="9525">
              <a:noFill/>
              <a:miter lim="800000"/>
              <a:headEnd/>
              <a:tailEnd/>
            </a:ln>
          </p:spPr>
          <p:txBody>
            <a:bodyPr>
              <a:spAutoFit/>
            </a:bodyPr>
            <a:lstStyle/>
            <a:p>
              <a:pPr>
                <a:spcBef>
                  <a:spcPct val="50000"/>
                </a:spcBef>
              </a:pPr>
              <a:r>
                <a:rPr lang="en-US" sz="1400">
                  <a:solidFill>
                    <a:schemeClr val="bg2"/>
                  </a:solidFill>
                  <a:latin typeface="Arial Black" pitchFamily="34" charset="0"/>
                </a:rPr>
                <a:t>Garant</a:t>
              </a:r>
              <a:r>
                <a:rPr lang="lt-LT" sz="1400">
                  <a:solidFill>
                    <a:schemeClr val="bg2"/>
                  </a:solidFill>
                  <a:latin typeface="Arial Black" pitchFamily="34" charset="0"/>
                </a:rPr>
                <a:t>ijų</a:t>
              </a:r>
              <a:r>
                <a:rPr lang="en-US" sz="1400">
                  <a:solidFill>
                    <a:schemeClr val="bg2"/>
                  </a:solidFill>
                  <a:latin typeface="Arial Black" pitchFamily="34" charset="0"/>
                </a:rPr>
                <a:t>  schem</a:t>
              </a:r>
              <a:r>
                <a:rPr lang="lt-LT" sz="1400">
                  <a:solidFill>
                    <a:schemeClr val="bg2"/>
                  </a:solidFill>
                  <a:latin typeface="Arial Black" pitchFamily="34" charset="0"/>
                </a:rPr>
                <a:t>o</a:t>
              </a:r>
              <a:r>
                <a:rPr lang="en-US" sz="1400">
                  <a:solidFill>
                    <a:schemeClr val="bg2"/>
                  </a:solidFill>
                  <a:latin typeface="Arial Black" pitchFamily="34" charset="0"/>
                </a:rPr>
                <a:t>s </a:t>
              </a:r>
              <a:endParaRPr lang="en-GB" sz="1400">
                <a:solidFill>
                  <a:schemeClr val="bg2"/>
                </a:solidFill>
                <a:latin typeface="Arial Black"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0-#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0-#ppt_w/2"/>
                                          </p:val>
                                        </p:tav>
                                        <p:tav tm="100000">
                                          <p:val>
                                            <p:strVal val="#ppt_x"/>
                                          </p:val>
                                        </p:tav>
                                      </p:tavLst>
                                    </p:anim>
                                    <p:anim calcmode="lin" valueType="num">
                                      <p:cBhvr additive="base">
                                        <p:cTn id="14"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0-#ppt_w/2"/>
                                          </p:val>
                                        </p:tav>
                                        <p:tav tm="100000">
                                          <p:val>
                                            <p:strVal val="#ppt_x"/>
                                          </p:val>
                                        </p:tav>
                                      </p:tavLst>
                                    </p:anim>
                                    <p:anim calcmode="lin" valueType="num">
                                      <p:cBhvr additive="base">
                                        <p:cTn id="20"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additive="base">
                                        <p:cTn id="25" dur="500" fill="hold"/>
                                        <p:tgtEl>
                                          <p:spTgt spid="19"/>
                                        </p:tgtEl>
                                        <p:attrNameLst>
                                          <p:attrName>ppt_x</p:attrName>
                                        </p:attrNameLst>
                                      </p:cBhvr>
                                      <p:tavLst>
                                        <p:tav tm="0">
                                          <p:val>
                                            <p:strVal val="0-#ppt_w/2"/>
                                          </p:val>
                                        </p:tav>
                                        <p:tav tm="100000">
                                          <p:val>
                                            <p:strVal val="#ppt_x"/>
                                          </p:val>
                                        </p:tav>
                                      </p:tavLst>
                                    </p:anim>
                                    <p:anim calcmode="lin" valueType="num">
                                      <p:cBhvr additive="base">
                                        <p:cTn id="26"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0-#ppt_w/2"/>
                                          </p:val>
                                        </p:tav>
                                        <p:tav tm="100000">
                                          <p:val>
                                            <p:strVal val="#ppt_x"/>
                                          </p:val>
                                        </p:tav>
                                      </p:tavLst>
                                    </p:anim>
                                    <p:anim calcmode="lin" valueType="num">
                                      <p:cBhvr additive="base">
                                        <p:cTn id="32"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cBhvr additive="base">
                                        <p:cTn id="37" dur="500" fill="hold"/>
                                        <p:tgtEl>
                                          <p:spTgt spid="21"/>
                                        </p:tgtEl>
                                        <p:attrNameLst>
                                          <p:attrName>ppt_x</p:attrName>
                                        </p:attrNameLst>
                                      </p:cBhvr>
                                      <p:tavLst>
                                        <p:tav tm="0">
                                          <p:val>
                                            <p:strVal val="0-#ppt_w/2"/>
                                          </p:val>
                                        </p:tav>
                                        <p:tav tm="100000">
                                          <p:val>
                                            <p:strVal val="#ppt_x"/>
                                          </p:val>
                                        </p:tav>
                                      </p:tavLst>
                                    </p:anim>
                                    <p:anim calcmode="lin" valueType="num">
                                      <p:cBhvr additive="base">
                                        <p:cTn id="38"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0-#ppt_w/2"/>
                                          </p:val>
                                        </p:tav>
                                        <p:tav tm="100000">
                                          <p:val>
                                            <p:strVal val="#ppt_x"/>
                                          </p:val>
                                        </p:tav>
                                      </p:tavLst>
                                    </p:anim>
                                    <p:anim calcmode="lin" valueType="num">
                                      <p:cBhvr additive="base">
                                        <p:cTn id="44"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fill="hold"/>
                                        <p:tgtEl>
                                          <p:spTgt spid="14"/>
                                        </p:tgtEl>
                                        <p:attrNameLst>
                                          <p:attrName>ppt_x</p:attrName>
                                        </p:attrNameLst>
                                      </p:cBhvr>
                                      <p:tavLst>
                                        <p:tav tm="0">
                                          <p:val>
                                            <p:strVal val="0-#ppt_w/2"/>
                                          </p:val>
                                        </p:tav>
                                        <p:tav tm="100000">
                                          <p:val>
                                            <p:strVal val="#ppt_x"/>
                                          </p:val>
                                        </p:tav>
                                      </p:tavLst>
                                    </p:anim>
                                    <p:anim calcmode="lin" valueType="num">
                                      <p:cBhvr additive="base">
                                        <p:cTn id="50"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nodeType="click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additive="base">
                                        <p:cTn id="55" dur="500" fill="hold"/>
                                        <p:tgtEl>
                                          <p:spTgt spid="15"/>
                                        </p:tgtEl>
                                        <p:attrNameLst>
                                          <p:attrName>ppt_x</p:attrName>
                                        </p:attrNameLst>
                                      </p:cBhvr>
                                      <p:tavLst>
                                        <p:tav tm="0">
                                          <p:val>
                                            <p:strVal val="0-#ppt_w/2"/>
                                          </p:val>
                                        </p:tav>
                                        <p:tav tm="100000">
                                          <p:val>
                                            <p:strVal val="#ppt_x"/>
                                          </p:val>
                                        </p:tav>
                                      </p:tavLst>
                                    </p:anim>
                                    <p:anim calcmode="lin" valueType="num">
                                      <p:cBhvr additive="base">
                                        <p:cTn id="56"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fill="hold"/>
                                        <p:tgtEl>
                                          <p:spTgt spid="16"/>
                                        </p:tgtEl>
                                        <p:attrNameLst>
                                          <p:attrName>ppt_x</p:attrName>
                                        </p:attrNameLst>
                                      </p:cBhvr>
                                      <p:tavLst>
                                        <p:tav tm="0">
                                          <p:val>
                                            <p:strVal val="0-#ppt_w/2"/>
                                          </p:val>
                                        </p:tav>
                                        <p:tav tm="100000">
                                          <p:val>
                                            <p:strVal val="#ppt_x"/>
                                          </p:val>
                                        </p:tav>
                                      </p:tavLst>
                                    </p:anim>
                                    <p:anim calcmode="lin" valueType="num">
                                      <p:cBhvr additive="base">
                                        <p:cTn id="62"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nodeType="click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additive="base">
                                        <p:cTn id="67" dur="500" fill="hold"/>
                                        <p:tgtEl>
                                          <p:spTgt spid="17"/>
                                        </p:tgtEl>
                                        <p:attrNameLst>
                                          <p:attrName>ppt_x</p:attrName>
                                        </p:attrNameLst>
                                      </p:cBhvr>
                                      <p:tavLst>
                                        <p:tav tm="0">
                                          <p:val>
                                            <p:strVal val="0-#ppt_w/2"/>
                                          </p:val>
                                        </p:tav>
                                        <p:tav tm="100000">
                                          <p:val>
                                            <p:strVal val="#ppt_x"/>
                                          </p:val>
                                        </p:tav>
                                      </p:tavLst>
                                    </p:anim>
                                    <p:anim calcmode="lin" valueType="num">
                                      <p:cBhvr additive="base">
                                        <p:cTn id="68" dur="5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p:txBody>
          <a:bodyPr/>
          <a:lstStyle/>
          <a:p>
            <a:pPr eaLnBrk="1" hangingPunct="1">
              <a:defRPr/>
            </a:pPr>
            <a:r>
              <a:rPr lang="lt-LT" sz="3200" b="1" i="1" dirty="0" smtClean="0"/>
              <a:t>Įmonių išlaidos inovacijoms</a:t>
            </a:r>
            <a:endParaRPr lang="en-GB" sz="3200" b="1" i="1" dirty="0" smtClean="0"/>
          </a:p>
        </p:txBody>
      </p:sp>
      <p:graphicFrame>
        <p:nvGraphicFramePr>
          <p:cNvPr id="5" name="Object 3"/>
          <p:cNvGraphicFramePr>
            <a:graphicFrameLocks noGrp="1" noChangeAspect="1"/>
          </p:cNvGraphicFramePr>
          <p:nvPr>
            <p:ph type="chart" idx="1"/>
          </p:nvPr>
        </p:nvGraphicFramePr>
        <p:xfrm>
          <a:off x="950913" y="1608138"/>
          <a:ext cx="7151687" cy="4637087"/>
        </p:xfrm>
        <a:graphic>
          <a:graphicData uri="http://schemas.openxmlformats.org/drawingml/2006/chart">
            <c:chart xmlns:c="http://schemas.openxmlformats.org/drawingml/2006/chart" xmlns:r="http://schemas.openxmlformats.org/officeDocument/2006/relationships" r:id="rId3"/>
          </a:graphicData>
        </a:graphic>
      </p:graphicFrame>
      <p:sp>
        <p:nvSpPr>
          <p:cNvPr id="1028" name="Text Box 4"/>
          <p:cNvSpPr txBox="1">
            <a:spLocks noChangeArrowheads="1"/>
          </p:cNvSpPr>
          <p:nvPr/>
        </p:nvSpPr>
        <p:spPr bwMode="auto">
          <a:xfrm>
            <a:off x="323850" y="6092825"/>
            <a:ext cx="8442325" cy="366713"/>
          </a:xfrm>
          <a:prstGeom prst="rect">
            <a:avLst/>
          </a:prstGeom>
          <a:noFill/>
          <a:ln w="12700">
            <a:noFill/>
            <a:miter lim="800000"/>
            <a:headEnd type="none" w="sm" len="sm"/>
            <a:tailEnd type="none" w="sm" len="sm"/>
          </a:ln>
        </p:spPr>
        <p:txBody>
          <a:bodyPr>
            <a:spAutoFit/>
          </a:bodyPr>
          <a:lstStyle/>
          <a:p>
            <a:pPr>
              <a:spcBef>
                <a:spcPct val="50000"/>
              </a:spcBef>
            </a:pPr>
            <a:r>
              <a:rPr lang="lt-LT" i="1">
                <a:latin typeface="Times New Roman" pitchFamily="18" charset="0"/>
              </a:rPr>
              <a:t>Šaltinis</a:t>
            </a:r>
            <a:r>
              <a:rPr lang="lt-LT">
                <a:latin typeface="Times New Roman" pitchFamily="18" charset="0"/>
              </a:rPr>
              <a:t>: Inovacinės veiklos plėtra, S</a:t>
            </a:r>
            <a:r>
              <a:rPr lang="en-US">
                <a:latin typeface="Times New Roman" pitchFamily="18" charset="0"/>
              </a:rPr>
              <a:t>tatistikos departamentas</a:t>
            </a:r>
            <a:r>
              <a:rPr lang="lt-LT">
                <a:latin typeface="Times New Roman" pitchFamily="18" charset="0"/>
              </a:rPr>
              <a:t> prie LRV</a:t>
            </a:r>
            <a:r>
              <a:rPr lang="en-US">
                <a:latin typeface="Times New Roman" pitchFamily="18" charset="0"/>
              </a:rPr>
              <a:t>, 2006.</a:t>
            </a:r>
            <a:endParaRPr lang="lt-LT">
              <a:latin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182563" y="531813"/>
            <a:ext cx="8258175" cy="457200"/>
          </a:xfrm>
          <a:prstGeom prst="rect">
            <a:avLst/>
          </a:prstGeom>
          <a:noFill/>
          <a:ln w="9525">
            <a:noFill/>
            <a:miter lim="800000"/>
            <a:headEnd/>
            <a:tailEnd/>
          </a:ln>
        </p:spPr>
        <p:txBody>
          <a:bodyPr>
            <a:spAutoFit/>
          </a:bodyPr>
          <a:lstStyle/>
          <a:p>
            <a:pPr eaLnBrk="0" hangingPunct="0"/>
            <a:r>
              <a:rPr lang="en-US" sz="2400">
                <a:latin typeface="Times New Roman" pitchFamily="18" charset="0"/>
              </a:rPr>
              <a:t>Public-Private Partnership</a:t>
            </a:r>
          </a:p>
        </p:txBody>
      </p:sp>
      <p:grpSp>
        <p:nvGrpSpPr>
          <p:cNvPr id="2" name="Group 3"/>
          <p:cNvGrpSpPr>
            <a:grpSpLocks/>
          </p:cNvGrpSpPr>
          <p:nvPr/>
        </p:nvGrpSpPr>
        <p:grpSpPr bwMode="auto">
          <a:xfrm>
            <a:off x="211138" y="188913"/>
            <a:ext cx="8932862" cy="6553200"/>
            <a:chOff x="125" y="192"/>
            <a:chExt cx="5513" cy="4128"/>
          </a:xfrm>
        </p:grpSpPr>
        <p:sp>
          <p:nvSpPr>
            <p:cNvPr id="28676" name="Rectangle 4"/>
            <p:cNvSpPr>
              <a:spLocks noChangeArrowheads="1"/>
            </p:cNvSpPr>
            <p:nvPr/>
          </p:nvSpPr>
          <p:spPr bwMode="auto">
            <a:xfrm>
              <a:off x="125" y="192"/>
              <a:ext cx="5513" cy="4128"/>
            </a:xfrm>
            <a:prstGeom prst="rect">
              <a:avLst/>
            </a:prstGeom>
            <a:solidFill>
              <a:srgbClr val="00FFFF"/>
            </a:solidFill>
            <a:ln w="9525">
              <a:noFill/>
              <a:miter lim="800000"/>
              <a:headEnd/>
              <a:tailEnd/>
            </a:ln>
          </p:spPr>
          <p:txBody>
            <a:bodyPr/>
            <a:lstStyle/>
            <a:p>
              <a:pPr algn="ctr" eaLnBrk="0" hangingPunct="0">
                <a:defRPr/>
              </a:pPr>
              <a:endParaRPr kumimoji="1" lang="en-GB" sz="1200" i="1">
                <a:effectLst>
                  <a:outerShdw blurRad="38100" dist="38100" dir="2700000" algn="tl">
                    <a:srgbClr val="FFFFFF"/>
                  </a:outerShdw>
                </a:effectLst>
                <a:ea typeface="ＭＳ Ｐゴシック" pitchFamily="76" charset="-128"/>
              </a:endParaRPr>
            </a:p>
          </p:txBody>
        </p:sp>
        <p:sp>
          <p:nvSpPr>
            <p:cNvPr id="6222" name="Line 5"/>
            <p:cNvSpPr>
              <a:spLocks noChangeShapeType="1"/>
            </p:cNvSpPr>
            <p:nvPr/>
          </p:nvSpPr>
          <p:spPr bwMode="auto">
            <a:xfrm>
              <a:off x="225" y="4210"/>
              <a:ext cx="5269" cy="1"/>
            </a:xfrm>
            <a:prstGeom prst="line">
              <a:avLst/>
            </a:prstGeom>
            <a:noFill/>
            <a:ln w="77788">
              <a:solidFill>
                <a:srgbClr val="E7B643"/>
              </a:solidFill>
              <a:round/>
              <a:headEnd/>
              <a:tailEnd/>
            </a:ln>
          </p:spPr>
          <p:txBody>
            <a:bodyPr/>
            <a:lstStyle/>
            <a:p>
              <a:endParaRPr lang="lt-LT"/>
            </a:p>
          </p:txBody>
        </p:sp>
        <p:sp>
          <p:nvSpPr>
            <p:cNvPr id="6223" name="Freeform 6"/>
            <p:cNvSpPr>
              <a:spLocks/>
            </p:cNvSpPr>
            <p:nvPr/>
          </p:nvSpPr>
          <p:spPr bwMode="auto">
            <a:xfrm>
              <a:off x="5494" y="298"/>
              <a:ext cx="1" cy="3912"/>
            </a:xfrm>
            <a:custGeom>
              <a:avLst/>
              <a:gdLst>
                <a:gd name="T0" fmla="*/ 0 w 1"/>
                <a:gd name="T1" fmla="*/ 0 h 7237"/>
                <a:gd name="T2" fmla="*/ 0 w 1"/>
                <a:gd name="T3" fmla="*/ 607 h 7237"/>
                <a:gd name="T4" fmla="*/ 0 w 1"/>
                <a:gd name="T5" fmla="*/ 618 h 7237"/>
                <a:gd name="T6" fmla="*/ 0 60000 65536"/>
                <a:gd name="T7" fmla="*/ 0 60000 65536"/>
                <a:gd name="T8" fmla="*/ 0 60000 65536"/>
                <a:gd name="T9" fmla="*/ 0 w 1"/>
                <a:gd name="T10" fmla="*/ 0 h 7237"/>
                <a:gd name="T11" fmla="*/ 1 w 1"/>
                <a:gd name="T12" fmla="*/ 7237 h 7237"/>
              </a:gdLst>
              <a:ahLst/>
              <a:cxnLst>
                <a:cxn ang="T6">
                  <a:pos x="T0" y="T1"/>
                </a:cxn>
                <a:cxn ang="T7">
                  <a:pos x="T2" y="T3"/>
                </a:cxn>
                <a:cxn ang="T8">
                  <a:pos x="T4" y="T5"/>
                </a:cxn>
              </a:cxnLst>
              <a:rect l="T9" t="T10" r="T11" b="T12"/>
              <a:pathLst>
                <a:path w="1" h="7237">
                  <a:moveTo>
                    <a:pt x="0" y="0"/>
                  </a:moveTo>
                  <a:lnTo>
                    <a:pt x="0" y="7106"/>
                  </a:lnTo>
                  <a:lnTo>
                    <a:pt x="0" y="7237"/>
                  </a:lnTo>
                </a:path>
              </a:pathLst>
            </a:custGeom>
            <a:solidFill>
              <a:srgbClr val="FF9966"/>
            </a:solidFill>
            <a:ln w="77788">
              <a:solidFill>
                <a:srgbClr val="E7B643"/>
              </a:solidFill>
              <a:prstDash val="solid"/>
              <a:round/>
              <a:headEnd/>
              <a:tailEnd/>
            </a:ln>
          </p:spPr>
          <p:txBody>
            <a:bodyPr/>
            <a:lstStyle/>
            <a:p>
              <a:endParaRPr lang="lt-LT"/>
            </a:p>
          </p:txBody>
        </p:sp>
        <p:sp>
          <p:nvSpPr>
            <p:cNvPr id="6224" name="Freeform 7"/>
            <p:cNvSpPr>
              <a:spLocks/>
            </p:cNvSpPr>
            <p:nvPr/>
          </p:nvSpPr>
          <p:spPr bwMode="auto">
            <a:xfrm>
              <a:off x="221" y="298"/>
              <a:ext cx="1" cy="3912"/>
            </a:xfrm>
            <a:custGeom>
              <a:avLst/>
              <a:gdLst>
                <a:gd name="T0" fmla="*/ 0 w 1"/>
                <a:gd name="T1" fmla="*/ 0 h 7237"/>
                <a:gd name="T2" fmla="*/ 0 w 1"/>
                <a:gd name="T3" fmla="*/ 607 h 7237"/>
                <a:gd name="T4" fmla="*/ 0 w 1"/>
                <a:gd name="T5" fmla="*/ 618 h 7237"/>
                <a:gd name="T6" fmla="*/ 0 60000 65536"/>
                <a:gd name="T7" fmla="*/ 0 60000 65536"/>
                <a:gd name="T8" fmla="*/ 0 60000 65536"/>
                <a:gd name="T9" fmla="*/ 0 w 1"/>
                <a:gd name="T10" fmla="*/ 0 h 7237"/>
                <a:gd name="T11" fmla="*/ 1 w 1"/>
                <a:gd name="T12" fmla="*/ 7237 h 7237"/>
              </a:gdLst>
              <a:ahLst/>
              <a:cxnLst>
                <a:cxn ang="T6">
                  <a:pos x="T0" y="T1"/>
                </a:cxn>
                <a:cxn ang="T7">
                  <a:pos x="T2" y="T3"/>
                </a:cxn>
                <a:cxn ang="T8">
                  <a:pos x="T4" y="T5"/>
                </a:cxn>
              </a:cxnLst>
              <a:rect l="T9" t="T10" r="T11" b="T12"/>
              <a:pathLst>
                <a:path w="1" h="7237">
                  <a:moveTo>
                    <a:pt x="0" y="0"/>
                  </a:moveTo>
                  <a:lnTo>
                    <a:pt x="0" y="7106"/>
                  </a:lnTo>
                  <a:lnTo>
                    <a:pt x="0" y="7237"/>
                  </a:lnTo>
                </a:path>
              </a:pathLst>
            </a:custGeom>
            <a:solidFill>
              <a:srgbClr val="FF9966"/>
            </a:solidFill>
            <a:ln w="77788">
              <a:solidFill>
                <a:srgbClr val="E7B643"/>
              </a:solidFill>
              <a:prstDash val="solid"/>
              <a:round/>
              <a:headEnd/>
              <a:tailEnd/>
            </a:ln>
          </p:spPr>
          <p:txBody>
            <a:bodyPr/>
            <a:lstStyle/>
            <a:p>
              <a:endParaRPr lang="lt-LT"/>
            </a:p>
          </p:txBody>
        </p:sp>
        <p:sp>
          <p:nvSpPr>
            <p:cNvPr id="6225" name="Line 8"/>
            <p:cNvSpPr>
              <a:spLocks noChangeShapeType="1"/>
            </p:cNvSpPr>
            <p:nvPr/>
          </p:nvSpPr>
          <p:spPr bwMode="auto">
            <a:xfrm>
              <a:off x="221" y="298"/>
              <a:ext cx="5273" cy="1"/>
            </a:xfrm>
            <a:prstGeom prst="line">
              <a:avLst/>
            </a:prstGeom>
            <a:noFill/>
            <a:ln w="77788">
              <a:solidFill>
                <a:srgbClr val="E7B643"/>
              </a:solidFill>
              <a:round/>
              <a:headEnd/>
              <a:tailEnd/>
            </a:ln>
          </p:spPr>
          <p:txBody>
            <a:bodyPr/>
            <a:lstStyle/>
            <a:p>
              <a:endParaRPr lang="lt-LT"/>
            </a:p>
          </p:txBody>
        </p:sp>
      </p:grpSp>
      <p:grpSp>
        <p:nvGrpSpPr>
          <p:cNvPr id="3" name="Group 9"/>
          <p:cNvGrpSpPr>
            <a:grpSpLocks/>
          </p:cNvGrpSpPr>
          <p:nvPr/>
        </p:nvGrpSpPr>
        <p:grpSpPr bwMode="auto">
          <a:xfrm>
            <a:off x="3165475" y="5334000"/>
            <a:ext cx="2060575" cy="765175"/>
            <a:chOff x="2086" y="1515"/>
            <a:chExt cx="1406" cy="482"/>
          </a:xfrm>
        </p:grpSpPr>
        <p:sp>
          <p:nvSpPr>
            <p:cNvPr id="6218" name="Freeform 10"/>
            <p:cNvSpPr>
              <a:spLocks/>
            </p:cNvSpPr>
            <p:nvPr/>
          </p:nvSpPr>
          <p:spPr bwMode="auto">
            <a:xfrm>
              <a:off x="2152" y="1581"/>
              <a:ext cx="1340" cy="416"/>
            </a:xfrm>
            <a:custGeom>
              <a:avLst/>
              <a:gdLst>
                <a:gd name="T0" fmla="*/ 167 w 2681"/>
                <a:gd name="T1" fmla="*/ 26 h 831"/>
                <a:gd name="T2" fmla="*/ 152 w 2681"/>
                <a:gd name="T3" fmla="*/ 0 h 831"/>
                <a:gd name="T4" fmla="*/ 152 w 2681"/>
                <a:gd name="T5" fmla="*/ 18 h 831"/>
                <a:gd name="T6" fmla="*/ 0 w 2681"/>
                <a:gd name="T7" fmla="*/ 18 h 831"/>
                <a:gd name="T8" fmla="*/ 0 w 2681"/>
                <a:gd name="T9" fmla="*/ 35 h 831"/>
                <a:gd name="T10" fmla="*/ 152 w 2681"/>
                <a:gd name="T11" fmla="*/ 35 h 831"/>
                <a:gd name="T12" fmla="*/ 152 w 2681"/>
                <a:gd name="T13" fmla="*/ 52 h 831"/>
                <a:gd name="T14" fmla="*/ 167 w 2681"/>
                <a:gd name="T15" fmla="*/ 26 h 831"/>
                <a:gd name="T16" fmla="*/ 0 60000 65536"/>
                <a:gd name="T17" fmla="*/ 0 60000 65536"/>
                <a:gd name="T18" fmla="*/ 0 60000 65536"/>
                <a:gd name="T19" fmla="*/ 0 60000 65536"/>
                <a:gd name="T20" fmla="*/ 0 60000 65536"/>
                <a:gd name="T21" fmla="*/ 0 60000 65536"/>
                <a:gd name="T22" fmla="*/ 0 60000 65536"/>
                <a:gd name="T23" fmla="*/ 0 60000 65536"/>
                <a:gd name="T24" fmla="*/ 0 w 2681"/>
                <a:gd name="T25" fmla="*/ 0 h 831"/>
                <a:gd name="T26" fmla="*/ 2681 w 2681"/>
                <a:gd name="T27" fmla="*/ 831 h 83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681" h="831">
                  <a:moveTo>
                    <a:pt x="2681" y="415"/>
                  </a:moveTo>
                  <a:lnTo>
                    <a:pt x="2440" y="0"/>
                  </a:lnTo>
                  <a:lnTo>
                    <a:pt x="2440" y="273"/>
                  </a:lnTo>
                  <a:lnTo>
                    <a:pt x="0" y="273"/>
                  </a:lnTo>
                  <a:lnTo>
                    <a:pt x="0" y="558"/>
                  </a:lnTo>
                  <a:lnTo>
                    <a:pt x="2440" y="558"/>
                  </a:lnTo>
                  <a:lnTo>
                    <a:pt x="2440" y="831"/>
                  </a:lnTo>
                  <a:lnTo>
                    <a:pt x="2681" y="415"/>
                  </a:lnTo>
                  <a:close/>
                </a:path>
              </a:pathLst>
            </a:custGeom>
            <a:solidFill>
              <a:srgbClr val="E6E6E6"/>
            </a:solidFill>
            <a:ln w="9525">
              <a:noFill/>
              <a:round/>
              <a:headEnd/>
              <a:tailEnd/>
            </a:ln>
          </p:spPr>
          <p:txBody>
            <a:bodyPr/>
            <a:lstStyle/>
            <a:p>
              <a:endParaRPr lang="lt-LT"/>
            </a:p>
          </p:txBody>
        </p:sp>
        <p:sp>
          <p:nvSpPr>
            <p:cNvPr id="6219" name="Freeform 11"/>
            <p:cNvSpPr>
              <a:spLocks/>
            </p:cNvSpPr>
            <p:nvPr/>
          </p:nvSpPr>
          <p:spPr bwMode="auto">
            <a:xfrm>
              <a:off x="2086" y="1515"/>
              <a:ext cx="1340" cy="416"/>
            </a:xfrm>
            <a:custGeom>
              <a:avLst/>
              <a:gdLst>
                <a:gd name="T0" fmla="*/ 168 w 2680"/>
                <a:gd name="T1" fmla="*/ 26 h 832"/>
                <a:gd name="T2" fmla="*/ 153 w 2680"/>
                <a:gd name="T3" fmla="*/ 0 h 832"/>
                <a:gd name="T4" fmla="*/ 153 w 2680"/>
                <a:gd name="T5" fmla="*/ 18 h 832"/>
                <a:gd name="T6" fmla="*/ 0 w 2680"/>
                <a:gd name="T7" fmla="*/ 18 h 832"/>
                <a:gd name="T8" fmla="*/ 0 w 2680"/>
                <a:gd name="T9" fmla="*/ 35 h 832"/>
                <a:gd name="T10" fmla="*/ 153 w 2680"/>
                <a:gd name="T11" fmla="*/ 35 h 832"/>
                <a:gd name="T12" fmla="*/ 153 w 2680"/>
                <a:gd name="T13" fmla="*/ 52 h 832"/>
                <a:gd name="T14" fmla="*/ 168 w 2680"/>
                <a:gd name="T15" fmla="*/ 26 h 832"/>
                <a:gd name="T16" fmla="*/ 0 60000 65536"/>
                <a:gd name="T17" fmla="*/ 0 60000 65536"/>
                <a:gd name="T18" fmla="*/ 0 60000 65536"/>
                <a:gd name="T19" fmla="*/ 0 60000 65536"/>
                <a:gd name="T20" fmla="*/ 0 60000 65536"/>
                <a:gd name="T21" fmla="*/ 0 60000 65536"/>
                <a:gd name="T22" fmla="*/ 0 60000 65536"/>
                <a:gd name="T23" fmla="*/ 0 60000 65536"/>
                <a:gd name="T24" fmla="*/ 0 w 2680"/>
                <a:gd name="T25" fmla="*/ 0 h 832"/>
                <a:gd name="T26" fmla="*/ 2680 w 2680"/>
                <a:gd name="T27" fmla="*/ 832 h 8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680" h="832">
                  <a:moveTo>
                    <a:pt x="2680" y="416"/>
                  </a:moveTo>
                  <a:lnTo>
                    <a:pt x="2440" y="0"/>
                  </a:lnTo>
                  <a:lnTo>
                    <a:pt x="2440" y="274"/>
                  </a:lnTo>
                  <a:lnTo>
                    <a:pt x="0" y="274"/>
                  </a:lnTo>
                  <a:lnTo>
                    <a:pt x="0" y="558"/>
                  </a:lnTo>
                  <a:lnTo>
                    <a:pt x="2440" y="558"/>
                  </a:lnTo>
                  <a:lnTo>
                    <a:pt x="2440" y="832"/>
                  </a:lnTo>
                  <a:lnTo>
                    <a:pt x="2680" y="416"/>
                  </a:lnTo>
                  <a:close/>
                </a:path>
              </a:pathLst>
            </a:custGeom>
            <a:solidFill>
              <a:srgbClr val="A22B57"/>
            </a:solidFill>
            <a:ln w="25400">
              <a:solidFill>
                <a:srgbClr val="000000"/>
              </a:solidFill>
              <a:prstDash val="solid"/>
              <a:round/>
              <a:headEnd/>
              <a:tailEnd/>
            </a:ln>
          </p:spPr>
          <p:txBody>
            <a:bodyPr/>
            <a:lstStyle/>
            <a:p>
              <a:endParaRPr lang="lt-LT"/>
            </a:p>
          </p:txBody>
        </p:sp>
        <p:sp>
          <p:nvSpPr>
            <p:cNvPr id="28684" name="Rectangle 12"/>
            <p:cNvSpPr>
              <a:spLocks noChangeArrowheads="1"/>
            </p:cNvSpPr>
            <p:nvPr/>
          </p:nvSpPr>
          <p:spPr bwMode="auto">
            <a:xfrm>
              <a:off x="2218" y="1659"/>
              <a:ext cx="1245" cy="125"/>
            </a:xfrm>
            <a:prstGeom prst="rect">
              <a:avLst/>
            </a:prstGeom>
            <a:noFill/>
            <a:ln w="9525">
              <a:noFill/>
              <a:miter lim="800000"/>
              <a:headEnd/>
              <a:tailEnd/>
            </a:ln>
          </p:spPr>
          <p:txBody>
            <a:bodyPr wrap="none" lIns="0" tIns="0" rIns="0" bIns="0">
              <a:spAutoFit/>
            </a:bodyPr>
            <a:lstStyle/>
            <a:p>
              <a:pPr eaLnBrk="0" hangingPunct="0">
                <a:defRPr/>
              </a:pPr>
              <a:r>
                <a:rPr kumimoji="1" lang="en-US" sz="1300" b="1" i="1">
                  <a:solidFill>
                    <a:srgbClr val="FFFFFF"/>
                  </a:solidFill>
                  <a:effectLst>
                    <a:outerShdw blurRad="38100" dist="38100" dir="2700000" algn="tl">
                      <a:srgbClr val="C0C0C0"/>
                    </a:outerShdw>
                  </a:effectLst>
                  <a:ea typeface="ＭＳ Ｐゴシック" pitchFamily="76" charset="-128"/>
                </a:rPr>
                <a:t>PRIVAT</a:t>
              </a:r>
              <a:r>
                <a:rPr kumimoji="1" lang="lt-LT" sz="1300" b="1" i="1">
                  <a:solidFill>
                    <a:srgbClr val="FFFFFF"/>
                  </a:solidFill>
                  <a:effectLst>
                    <a:outerShdw blurRad="38100" dist="38100" dir="2700000" algn="tl">
                      <a:srgbClr val="C0C0C0"/>
                    </a:outerShdw>
                  </a:effectLst>
                  <a:ea typeface="ＭＳ Ｐゴシック" pitchFamily="76" charset="-128"/>
                </a:rPr>
                <a:t>US</a:t>
              </a:r>
              <a:r>
                <a:rPr kumimoji="1" lang="en-US" sz="1300" b="1" i="1">
                  <a:solidFill>
                    <a:srgbClr val="FFFFFF"/>
                  </a:solidFill>
                  <a:effectLst>
                    <a:outerShdw blurRad="38100" dist="38100" dir="2700000" algn="tl">
                      <a:srgbClr val="C0C0C0"/>
                    </a:outerShdw>
                  </a:effectLst>
                  <a:ea typeface="ＭＳ Ｐゴシック" pitchFamily="76" charset="-128"/>
                </a:rPr>
                <a:t> </a:t>
              </a:r>
              <a:r>
                <a:rPr kumimoji="1" lang="lt-LT" sz="1300" b="1" i="1">
                  <a:solidFill>
                    <a:srgbClr val="FFFFFF"/>
                  </a:solidFill>
                  <a:effectLst>
                    <a:outerShdw blurRad="38100" dist="38100" dir="2700000" algn="tl">
                      <a:srgbClr val="C0C0C0"/>
                    </a:outerShdw>
                  </a:effectLst>
                  <a:ea typeface="ＭＳ Ｐゴシック" pitchFamily="76" charset="-128"/>
                </a:rPr>
                <a:t>K</a:t>
              </a:r>
              <a:r>
                <a:rPr kumimoji="1" lang="en-US" sz="1300" b="1" i="1">
                  <a:solidFill>
                    <a:srgbClr val="FFFFFF"/>
                  </a:solidFill>
                  <a:effectLst>
                    <a:outerShdw blurRad="38100" dist="38100" dir="2700000" algn="tl">
                      <a:srgbClr val="C0C0C0"/>
                    </a:outerShdw>
                  </a:effectLst>
                  <a:ea typeface="ＭＳ Ｐゴシック" pitchFamily="76" charset="-128"/>
                </a:rPr>
                <a:t>APITAL</a:t>
              </a:r>
              <a:r>
                <a:rPr kumimoji="1" lang="lt-LT" sz="1300" b="1" i="1">
                  <a:solidFill>
                    <a:srgbClr val="FFFFFF"/>
                  </a:solidFill>
                  <a:effectLst>
                    <a:outerShdw blurRad="38100" dist="38100" dir="2700000" algn="tl">
                      <a:srgbClr val="C0C0C0"/>
                    </a:outerShdw>
                  </a:effectLst>
                  <a:ea typeface="ＭＳ Ｐゴシック" pitchFamily="76" charset="-128"/>
                </a:rPr>
                <a:t>AS</a:t>
              </a:r>
              <a:endParaRPr kumimoji="1" lang="en-US" sz="2400" i="1">
                <a:effectLst>
                  <a:outerShdw blurRad="38100" dist="38100" dir="2700000" algn="tl">
                    <a:srgbClr val="C0C0C0"/>
                  </a:outerShdw>
                </a:effectLst>
                <a:ea typeface="ＭＳ Ｐゴシック" pitchFamily="76" charset="-128"/>
              </a:endParaRPr>
            </a:p>
          </p:txBody>
        </p:sp>
      </p:grpSp>
      <p:sp>
        <p:nvSpPr>
          <p:cNvPr id="6149" name="Line 13"/>
          <p:cNvSpPr>
            <a:spLocks noChangeShapeType="1"/>
          </p:cNvSpPr>
          <p:nvPr/>
        </p:nvSpPr>
        <p:spPr bwMode="auto">
          <a:xfrm flipH="1">
            <a:off x="1589088" y="5192713"/>
            <a:ext cx="44450" cy="1587"/>
          </a:xfrm>
          <a:prstGeom prst="line">
            <a:avLst/>
          </a:prstGeom>
          <a:noFill/>
          <a:ln w="7938">
            <a:solidFill>
              <a:srgbClr val="000000"/>
            </a:solidFill>
            <a:round/>
            <a:headEnd/>
            <a:tailEnd/>
          </a:ln>
        </p:spPr>
        <p:txBody>
          <a:bodyPr/>
          <a:lstStyle/>
          <a:p>
            <a:endParaRPr lang="lt-LT"/>
          </a:p>
        </p:txBody>
      </p:sp>
      <p:grpSp>
        <p:nvGrpSpPr>
          <p:cNvPr id="4" name="Group 14"/>
          <p:cNvGrpSpPr>
            <a:grpSpLocks/>
          </p:cNvGrpSpPr>
          <p:nvPr/>
        </p:nvGrpSpPr>
        <p:grpSpPr bwMode="auto">
          <a:xfrm>
            <a:off x="633413" y="595313"/>
            <a:ext cx="7337425" cy="4597400"/>
            <a:chOff x="432" y="375"/>
            <a:chExt cx="5007" cy="2896"/>
          </a:xfrm>
        </p:grpSpPr>
        <p:sp>
          <p:nvSpPr>
            <p:cNvPr id="6201" name="Line 15"/>
            <p:cNvSpPr>
              <a:spLocks noChangeShapeType="1"/>
            </p:cNvSpPr>
            <p:nvPr/>
          </p:nvSpPr>
          <p:spPr bwMode="auto">
            <a:xfrm flipH="1">
              <a:off x="1084" y="1840"/>
              <a:ext cx="31" cy="1"/>
            </a:xfrm>
            <a:prstGeom prst="line">
              <a:avLst/>
            </a:prstGeom>
            <a:noFill/>
            <a:ln w="7938">
              <a:solidFill>
                <a:srgbClr val="000000"/>
              </a:solidFill>
              <a:round/>
              <a:headEnd/>
              <a:tailEnd/>
            </a:ln>
          </p:spPr>
          <p:txBody>
            <a:bodyPr/>
            <a:lstStyle/>
            <a:p>
              <a:endParaRPr lang="lt-LT"/>
            </a:p>
          </p:txBody>
        </p:sp>
        <p:grpSp>
          <p:nvGrpSpPr>
            <p:cNvPr id="5" name="Group 16"/>
            <p:cNvGrpSpPr>
              <a:grpSpLocks/>
            </p:cNvGrpSpPr>
            <p:nvPr/>
          </p:nvGrpSpPr>
          <p:grpSpPr bwMode="auto">
            <a:xfrm>
              <a:off x="432" y="375"/>
              <a:ext cx="5007" cy="2896"/>
              <a:chOff x="432" y="375"/>
              <a:chExt cx="5007" cy="2896"/>
            </a:xfrm>
          </p:grpSpPr>
          <p:sp>
            <p:nvSpPr>
              <p:cNvPr id="6203" name="Line 17"/>
              <p:cNvSpPr>
                <a:spLocks noChangeShapeType="1"/>
              </p:cNvSpPr>
              <p:nvPr/>
            </p:nvSpPr>
            <p:spPr bwMode="auto">
              <a:xfrm>
                <a:off x="1098" y="375"/>
                <a:ext cx="1" cy="2896"/>
              </a:xfrm>
              <a:prstGeom prst="line">
                <a:avLst/>
              </a:prstGeom>
              <a:noFill/>
              <a:ln w="7938">
                <a:solidFill>
                  <a:srgbClr val="000000"/>
                </a:solidFill>
                <a:round/>
                <a:headEnd/>
                <a:tailEnd/>
              </a:ln>
            </p:spPr>
            <p:txBody>
              <a:bodyPr/>
              <a:lstStyle/>
              <a:p>
                <a:endParaRPr lang="lt-LT"/>
              </a:p>
            </p:txBody>
          </p:sp>
          <p:sp>
            <p:nvSpPr>
              <p:cNvPr id="6204" name="Line 18"/>
              <p:cNvSpPr>
                <a:spLocks noChangeShapeType="1"/>
              </p:cNvSpPr>
              <p:nvPr/>
            </p:nvSpPr>
            <p:spPr bwMode="auto">
              <a:xfrm>
                <a:off x="450" y="2935"/>
                <a:ext cx="4989" cy="1"/>
              </a:xfrm>
              <a:prstGeom prst="line">
                <a:avLst/>
              </a:prstGeom>
              <a:noFill/>
              <a:ln w="7938">
                <a:solidFill>
                  <a:srgbClr val="000000"/>
                </a:solidFill>
                <a:round/>
                <a:headEnd/>
                <a:tailEnd/>
              </a:ln>
            </p:spPr>
            <p:txBody>
              <a:bodyPr/>
              <a:lstStyle/>
              <a:p>
                <a:endParaRPr lang="lt-LT"/>
              </a:p>
            </p:txBody>
          </p:sp>
          <p:sp>
            <p:nvSpPr>
              <p:cNvPr id="6205" name="Line 19"/>
              <p:cNvSpPr>
                <a:spLocks noChangeShapeType="1"/>
              </p:cNvSpPr>
              <p:nvPr/>
            </p:nvSpPr>
            <p:spPr bwMode="auto">
              <a:xfrm flipH="1">
                <a:off x="1084" y="2201"/>
                <a:ext cx="31" cy="1"/>
              </a:xfrm>
              <a:prstGeom prst="line">
                <a:avLst/>
              </a:prstGeom>
              <a:noFill/>
              <a:ln w="7938">
                <a:solidFill>
                  <a:srgbClr val="000000"/>
                </a:solidFill>
                <a:round/>
                <a:headEnd/>
                <a:tailEnd/>
              </a:ln>
            </p:spPr>
            <p:txBody>
              <a:bodyPr/>
              <a:lstStyle/>
              <a:p>
                <a:endParaRPr lang="lt-LT"/>
              </a:p>
            </p:txBody>
          </p:sp>
          <p:sp>
            <p:nvSpPr>
              <p:cNvPr id="6206" name="Line 20"/>
              <p:cNvSpPr>
                <a:spLocks noChangeShapeType="1"/>
              </p:cNvSpPr>
              <p:nvPr/>
            </p:nvSpPr>
            <p:spPr bwMode="auto">
              <a:xfrm flipH="1">
                <a:off x="1084" y="1477"/>
                <a:ext cx="31" cy="1"/>
              </a:xfrm>
              <a:prstGeom prst="line">
                <a:avLst/>
              </a:prstGeom>
              <a:noFill/>
              <a:ln w="7938">
                <a:solidFill>
                  <a:srgbClr val="000000"/>
                </a:solidFill>
                <a:round/>
                <a:headEnd/>
                <a:tailEnd/>
              </a:ln>
            </p:spPr>
            <p:txBody>
              <a:bodyPr/>
              <a:lstStyle/>
              <a:p>
                <a:endParaRPr lang="lt-LT"/>
              </a:p>
            </p:txBody>
          </p:sp>
          <p:sp>
            <p:nvSpPr>
              <p:cNvPr id="6207" name="Line 21"/>
              <p:cNvSpPr>
                <a:spLocks noChangeShapeType="1"/>
              </p:cNvSpPr>
              <p:nvPr/>
            </p:nvSpPr>
            <p:spPr bwMode="auto">
              <a:xfrm flipH="1">
                <a:off x="1082" y="1099"/>
                <a:ext cx="30" cy="1"/>
              </a:xfrm>
              <a:prstGeom prst="line">
                <a:avLst/>
              </a:prstGeom>
              <a:noFill/>
              <a:ln w="7938">
                <a:solidFill>
                  <a:srgbClr val="000000"/>
                </a:solidFill>
                <a:round/>
                <a:headEnd/>
                <a:tailEnd/>
              </a:ln>
            </p:spPr>
            <p:txBody>
              <a:bodyPr/>
              <a:lstStyle/>
              <a:p>
                <a:endParaRPr lang="lt-LT"/>
              </a:p>
            </p:txBody>
          </p:sp>
          <p:sp>
            <p:nvSpPr>
              <p:cNvPr id="6208" name="Line 22"/>
              <p:cNvSpPr>
                <a:spLocks noChangeShapeType="1"/>
              </p:cNvSpPr>
              <p:nvPr/>
            </p:nvSpPr>
            <p:spPr bwMode="auto">
              <a:xfrm flipH="1">
                <a:off x="1082" y="738"/>
                <a:ext cx="30" cy="1"/>
              </a:xfrm>
              <a:prstGeom prst="line">
                <a:avLst/>
              </a:prstGeom>
              <a:noFill/>
              <a:ln w="7938">
                <a:solidFill>
                  <a:srgbClr val="000000"/>
                </a:solidFill>
                <a:round/>
                <a:headEnd/>
                <a:tailEnd/>
              </a:ln>
            </p:spPr>
            <p:txBody>
              <a:bodyPr/>
              <a:lstStyle/>
              <a:p>
                <a:endParaRPr lang="lt-LT"/>
              </a:p>
            </p:txBody>
          </p:sp>
          <p:sp>
            <p:nvSpPr>
              <p:cNvPr id="6209" name="Line 23"/>
              <p:cNvSpPr>
                <a:spLocks noChangeShapeType="1"/>
              </p:cNvSpPr>
              <p:nvPr/>
            </p:nvSpPr>
            <p:spPr bwMode="auto">
              <a:xfrm flipH="1">
                <a:off x="1084" y="375"/>
                <a:ext cx="31" cy="1"/>
              </a:xfrm>
              <a:prstGeom prst="line">
                <a:avLst/>
              </a:prstGeom>
              <a:noFill/>
              <a:ln w="7938">
                <a:solidFill>
                  <a:srgbClr val="000000"/>
                </a:solidFill>
                <a:round/>
                <a:headEnd/>
                <a:tailEnd/>
              </a:ln>
            </p:spPr>
            <p:txBody>
              <a:bodyPr/>
              <a:lstStyle/>
              <a:p>
                <a:endParaRPr lang="lt-LT"/>
              </a:p>
            </p:txBody>
          </p:sp>
          <p:sp>
            <p:nvSpPr>
              <p:cNvPr id="6210" name="Line 24"/>
              <p:cNvSpPr>
                <a:spLocks noChangeShapeType="1"/>
              </p:cNvSpPr>
              <p:nvPr/>
            </p:nvSpPr>
            <p:spPr bwMode="auto">
              <a:xfrm flipH="1">
                <a:off x="1084" y="2571"/>
                <a:ext cx="31" cy="1"/>
              </a:xfrm>
              <a:prstGeom prst="line">
                <a:avLst/>
              </a:prstGeom>
              <a:noFill/>
              <a:ln w="7938">
                <a:solidFill>
                  <a:srgbClr val="000000"/>
                </a:solidFill>
                <a:round/>
                <a:headEnd/>
                <a:tailEnd/>
              </a:ln>
            </p:spPr>
            <p:txBody>
              <a:bodyPr/>
              <a:lstStyle/>
              <a:p>
                <a:endParaRPr lang="lt-LT"/>
              </a:p>
            </p:txBody>
          </p:sp>
          <p:sp>
            <p:nvSpPr>
              <p:cNvPr id="6211" name="Line 25"/>
              <p:cNvSpPr>
                <a:spLocks noChangeShapeType="1"/>
              </p:cNvSpPr>
              <p:nvPr/>
            </p:nvSpPr>
            <p:spPr bwMode="auto">
              <a:xfrm>
                <a:off x="1835" y="2920"/>
                <a:ext cx="1" cy="29"/>
              </a:xfrm>
              <a:prstGeom prst="line">
                <a:avLst/>
              </a:prstGeom>
              <a:noFill/>
              <a:ln w="7938">
                <a:solidFill>
                  <a:srgbClr val="000000"/>
                </a:solidFill>
                <a:round/>
                <a:headEnd/>
                <a:tailEnd/>
              </a:ln>
            </p:spPr>
            <p:txBody>
              <a:bodyPr/>
              <a:lstStyle/>
              <a:p>
                <a:endParaRPr lang="lt-LT"/>
              </a:p>
            </p:txBody>
          </p:sp>
          <p:sp>
            <p:nvSpPr>
              <p:cNvPr id="6212" name="Line 26"/>
              <p:cNvSpPr>
                <a:spLocks noChangeShapeType="1"/>
              </p:cNvSpPr>
              <p:nvPr/>
            </p:nvSpPr>
            <p:spPr bwMode="auto">
              <a:xfrm>
                <a:off x="2565" y="2920"/>
                <a:ext cx="1" cy="29"/>
              </a:xfrm>
              <a:prstGeom prst="line">
                <a:avLst/>
              </a:prstGeom>
              <a:noFill/>
              <a:ln w="7938">
                <a:solidFill>
                  <a:srgbClr val="000000"/>
                </a:solidFill>
                <a:round/>
                <a:headEnd/>
                <a:tailEnd/>
              </a:ln>
            </p:spPr>
            <p:txBody>
              <a:bodyPr/>
              <a:lstStyle/>
              <a:p>
                <a:endParaRPr lang="lt-LT"/>
              </a:p>
            </p:txBody>
          </p:sp>
          <p:sp>
            <p:nvSpPr>
              <p:cNvPr id="6213" name="Line 27"/>
              <p:cNvSpPr>
                <a:spLocks noChangeShapeType="1"/>
              </p:cNvSpPr>
              <p:nvPr/>
            </p:nvSpPr>
            <p:spPr bwMode="auto">
              <a:xfrm>
                <a:off x="3295" y="2920"/>
                <a:ext cx="1" cy="29"/>
              </a:xfrm>
              <a:prstGeom prst="line">
                <a:avLst/>
              </a:prstGeom>
              <a:noFill/>
              <a:ln w="7938">
                <a:solidFill>
                  <a:srgbClr val="000000"/>
                </a:solidFill>
                <a:round/>
                <a:headEnd/>
                <a:tailEnd/>
              </a:ln>
            </p:spPr>
            <p:txBody>
              <a:bodyPr/>
              <a:lstStyle/>
              <a:p>
                <a:endParaRPr lang="lt-LT"/>
              </a:p>
            </p:txBody>
          </p:sp>
          <p:sp>
            <p:nvSpPr>
              <p:cNvPr id="6214" name="Line 28"/>
              <p:cNvSpPr>
                <a:spLocks noChangeShapeType="1"/>
              </p:cNvSpPr>
              <p:nvPr/>
            </p:nvSpPr>
            <p:spPr bwMode="auto">
              <a:xfrm>
                <a:off x="4026" y="2920"/>
                <a:ext cx="1" cy="29"/>
              </a:xfrm>
              <a:prstGeom prst="line">
                <a:avLst/>
              </a:prstGeom>
              <a:noFill/>
              <a:ln w="7938">
                <a:solidFill>
                  <a:srgbClr val="000000"/>
                </a:solidFill>
                <a:round/>
                <a:headEnd/>
                <a:tailEnd/>
              </a:ln>
            </p:spPr>
            <p:txBody>
              <a:bodyPr/>
              <a:lstStyle/>
              <a:p>
                <a:endParaRPr lang="lt-LT"/>
              </a:p>
            </p:txBody>
          </p:sp>
          <p:sp>
            <p:nvSpPr>
              <p:cNvPr id="6215" name="Line 29"/>
              <p:cNvSpPr>
                <a:spLocks noChangeShapeType="1"/>
              </p:cNvSpPr>
              <p:nvPr/>
            </p:nvSpPr>
            <p:spPr bwMode="auto">
              <a:xfrm>
                <a:off x="4757" y="2916"/>
                <a:ext cx="1" cy="31"/>
              </a:xfrm>
              <a:prstGeom prst="line">
                <a:avLst/>
              </a:prstGeom>
              <a:noFill/>
              <a:ln w="7938">
                <a:solidFill>
                  <a:srgbClr val="000000"/>
                </a:solidFill>
                <a:round/>
                <a:headEnd/>
                <a:tailEnd/>
              </a:ln>
            </p:spPr>
            <p:txBody>
              <a:bodyPr/>
              <a:lstStyle/>
              <a:p>
                <a:endParaRPr lang="lt-LT"/>
              </a:p>
            </p:txBody>
          </p:sp>
          <p:sp>
            <p:nvSpPr>
              <p:cNvPr id="6216" name="Line 30"/>
              <p:cNvSpPr>
                <a:spLocks noChangeShapeType="1"/>
              </p:cNvSpPr>
              <p:nvPr/>
            </p:nvSpPr>
            <p:spPr bwMode="auto">
              <a:xfrm>
                <a:off x="450" y="2920"/>
                <a:ext cx="1" cy="29"/>
              </a:xfrm>
              <a:prstGeom prst="line">
                <a:avLst/>
              </a:prstGeom>
              <a:noFill/>
              <a:ln w="7938">
                <a:solidFill>
                  <a:srgbClr val="000000"/>
                </a:solidFill>
                <a:round/>
                <a:headEnd/>
                <a:tailEnd/>
              </a:ln>
            </p:spPr>
            <p:txBody>
              <a:bodyPr/>
              <a:lstStyle/>
              <a:p>
                <a:endParaRPr lang="lt-LT"/>
              </a:p>
            </p:txBody>
          </p:sp>
          <p:sp>
            <p:nvSpPr>
              <p:cNvPr id="28703" name="Text Box 31"/>
              <p:cNvSpPr txBox="1">
                <a:spLocks noChangeArrowheads="1"/>
              </p:cNvSpPr>
              <p:nvPr/>
            </p:nvSpPr>
            <p:spPr bwMode="auto">
              <a:xfrm>
                <a:off x="432" y="912"/>
                <a:ext cx="624" cy="518"/>
              </a:xfrm>
              <a:prstGeom prst="rect">
                <a:avLst/>
              </a:prstGeom>
              <a:noFill/>
              <a:ln w="9525">
                <a:noFill/>
                <a:miter lim="800000"/>
                <a:headEnd/>
                <a:tailEnd/>
              </a:ln>
              <a:effectLst/>
            </p:spPr>
            <p:txBody>
              <a:bodyPr>
                <a:spAutoFit/>
              </a:bodyPr>
              <a:lstStyle/>
              <a:p>
                <a:pPr eaLnBrk="0" hangingPunct="0">
                  <a:spcBef>
                    <a:spcPct val="50000"/>
                  </a:spcBef>
                  <a:defRPr/>
                </a:pPr>
                <a:r>
                  <a:rPr kumimoji="1" lang="lv-LV" sz="2400" i="1">
                    <a:solidFill>
                      <a:srgbClr val="800000"/>
                    </a:solidFill>
                    <a:effectLst>
                      <a:outerShdw blurRad="38100" dist="38100" dir="2700000" algn="tl">
                        <a:srgbClr val="C0C0C0"/>
                      </a:outerShdw>
                    </a:effectLst>
                    <a:ea typeface="ＭＳ Ｐゴシック" pitchFamily="76" charset="-128"/>
                  </a:rPr>
                  <a:t>100%</a:t>
                </a:r>
                <a:endParaRPr kumimoji="1" lang="en-US" sz="2400" i="1">
                  <a:solidFill>
                    <a:srgbClr val="800000"/>
                  </a:solidFill>
                  <a:effectLst>
                    <a:outerShdw blurRad="38100" dist="38100" dir="2700000" algn="tl">
                      <a:srgbClr val="C0C0C0"/>
                    </a:outerShdw>
                  </a:effectLst>
                  <a:ea typeface="ＭＳ Ｐゴシック" pitchFamily="76" charset="-128"/>
                </a:endParaRPr>
              </a:p>
            </p:txBody>
          </p:sp>
        </p:grpSp>
      </p:grpSp>
      <p:grpSp>
        <p:nvGrpSpPr>
          <p:cNvPr id="6" name="Group 32"/>
          <p:cNvGrpSpPr>
            <a:grpSpLocks/>
          </p:cNvGrpSpPr>
          <p:nvPr/>
        </p:nvGrpSpPr>
        <p:grpSpPr bwMode="auto">
          <a:xfrm>
            <a:off x="1619250" y="1385888"/>
            <a:ext cx="1349375" cy="4133850"/>
            <a:chOff x="1105" y="873"/>
            <a:chExt cx="921" cy="2604"/>
          </a:xfrm>
        </p:grpSpPr>
        <p:grpSp>
          <p:nvGrpSpPr>
            <p:cNvPr id="7" name="Group 33"/>
            <p:cNvGrpSpPr>
              <a:grpSpLocks/>
            </p:cNvGrpSpPr>
            <p:nvPr/>
          </p:nvGrpSpPr>
          <p:grpSpPr bwMode="auto">
            <a:xfrm>
              <a:off x="2014" y="873"/>
              <a:ext cx="12" cy="2604"/>
              <a:chOff x="2945" y="989"/>
              <a:chExt cx="12" cy="2604"/>
            </a:xfrm>
          </p:grpSpPr>
          <p:sp>
            <p:nvSpPr>
              <p:cNvPr id="6192" name="Line 34"/>
              <p:cNvSpPr>
                <a:spLocks noChangeShapeType="1"/>
              </p:cNvSpPr>
              <p:nvPr/>
            </p:nvSpPr>
            <p:spPr bwMode="auto">
              <a:xfrm>
                <a:off x="2945" y="989"/>
                <a:ext cx="1" cy="183"/>
              </a:xfrm>
              <a:prstGeom prst="line">
                <a:avLst/>
              </a:prstGeom>
              <a:noFill/>
              <a:ln w="36513">
                <a:solidFill>
                  <a:srgbClr val="A22B57"/>
                </a:solidFill>
                <a:round/>
                <a:headEnd/>
                <a:tailEnd/>
              </a:ln>
            </p:spPr>
            <p:txBody>
              <a:bodyPr/>
              <a:lstStyle/>
              <a:p>
                <a:endParaRPr lang="lt-LT"/>
              </a:p>
            </p:txBody>
          </p:sp>
          <p:sp>
            <p:nvSpPr>
              <p:cNvPr id="6193" name="Line 35"/>
              <p:cNvSpPr>
                <a:spLocks noChangeShapeType="1"/>
              </p:cNvSpPr>
              <p:nvPr/>
            </p:nvSpPr>
            <p:spPr bwMode="auto">
              <a:xfrm>
                <a:off x="2945" y="1286"/>
                <a:ext cx="1" cy="182"/>
              </a:xfrm>
              <a:prstGeom prst="line">
                <a:avLst/>
              </a:prstGeom>
              <a:noFill/>
              <a:ln w="36513">
                <a:solidFill>
                  <a:srgbClr val="A22B57"/>
                </a:solidFill>
                <a:round/>
                <a:headEnd/>
                <a:tailEnd/>
              </a:ln>
            </p:spPr>
            <p:txBody>
              <a:bodyPr/>
              <a:lstStyle/>
              <a:p>
                <a:endParaRPr lang="lt-LT"/>
              </a:p>
            </p:txBody>
          </p:sp>
          <p:sp>
            <p:nvSpPr>
              <p:cNvPr id="6194" name="Line 36"/>
              <p:cNvSpPr>
                <a:spLocks noChangeShapeType="1"/>
              </p:cNvSpPr>
              <p:nvPr/>
            </p:nvSpPr>
            <p:spPr bwMode="auto">
              <a:xfrm>
                <a:off x="2945" y="1582"/>
                <a:ext cx="1" cy="183"/>
              </a:xfrm>
              <a:prstGeom prst="line">
                <a:avLst/>
              </a:prstGeom>
              <a:noFill/>
              <a:ln w="36513">
                <a:solidFill>
                  <a:srgbClr val="A22B57"/>
                </a:solidFill>
                <a:round/>
                <a:headEnd/>
                <a:tailEnd/>
              </a:ln>
            </p:spPr>
            <p:txBody>
              <a:bodyPr/>
              <a:lstStyle/>
              <a:p>
                <a:endParaRPr lang="lt-LT"/>
              </a:p>
            </p:txBody>
          </p:sp>
          <p:sp>
            <p:nvSpPr>
              <p:cNvPr id="6195" name="Line 37"/>
              <p:cNvSpPr>
                <a:spLocks noChangeShapeType="1"/>
              </p:cNvSpPr>
              <p:nvPr/>
            </p:nvSpPr>
            <p:spPr bwMode="auto">
              <a:xfrm>
                <a:off x="2945" y="1879"/>
                <a:ext cx="1" cy="182"/>
              </a:xfrm>
              <a:prstGeom prst="line">
                <a:avLst/>
              </a:prstGeom>
              <a:noFill/>
              <a:ln w="36513">
                <a:solidFill>
                  <a:srgbClr val="A22B57"/>
                </a:solidFill>
                <a:round/>
                <a:headEnd/>
                <a:tailEnd/>
              </a:ln>
            </p:spPr>
            <p:txBody>
              <a:bodyPr/>
              <a:lstStyle/>
              <a:p>
                <a:endParaRPr lang="lt-LT"/>
              </a:p>
            </p:txBody>
          </p:sp>
          <p:sp>
            <p:nvSpPr>
              <p:cNvPr id="6196" name="Line 38"/>
              <p:cNvSpPr>
                <a:spLocks noChangeShapeType="1"/>
              </p:cNvSpPr>
              <p:nvPr/>
            </p:nvSpPr>
            <p:spPr bwMode="auto">
              <a:xfrm>
                <a:off x="2945" y="2175"/>
                <a:ext cx="1" cy="183"/>
              </a:xfrm>
              <a:prstGeom prst="line">
                <a:avLst/>
              </a:prstGeom>
              <a:noFill/>
              <a:ln w="36513">
                <a:solidFill>
                  <a:srgbClr val="A22B57"/>
                </a:solidFill>
                <a:round/>
                <a:headEnd/>
                <a:tailEnd/>
              </a:ln>
            </p:spPr>
            <p:txBody>
              <a:bodyPr/>
              <a:lstStyle/>
              <a:p>
                <a:endParaRPr lang="lt-LT"/>
              </a:p>
            </p:txBody>
          </p:sp>
          <p:sp>
            <p:nvSpPr>
              <p:cNvPr id="6197" name="Line 39"/>
              <p:cNvSpPr>
                <a:spLocks noChangeShapeType="1"/>
              </p:cNvSpPr>
              <p:nvPr/>
            </p:nvSpPr>
            <p:spPr bwMode="auto">
              <a:xfrm>
                <a:off x="2945" y="2472"/>
                <a:ext cx="1" cy="182"/>
              </a:xfrm>
              <a:prstGeom prst="line">
                <a:avLst/>
              </a:prstGeom>
              <a:noFill/>
              <a:ln w="36513">
                <a:solidFill>
                  <a:srgbClr val="A22B57"/>
                </a:solidFill>
                <a:round/>
                <a:headEnd/>
                <a:tailEnd/>
              </a:ln>
            </p:spPr>
            <p:txBody>
              <a:bodyPr/>
              <a:lstStyle/>
              <a:p>
                <a:endParaRPr lang="lt-LT"/>
              </a:p>
            </p:txBody>
          </p:sp>
          <p:sp>
            <p:nvSpPr>
              <p:cNvPr id="6198" name="Line 40"/>
              <p:cNvSpPr>
                <a:spLocks noChangeShapeType="1"/>
              </p:cNvSpPr>
              <p:nvPr/>
            </p:nvSpPr>
            <p:spPr bwMode="auto">
              <a:xfrm>
                <a:off x="2945" y="2768"/>
                <a:ext cx="1" cy="183"/>
              </a:xfrm>
              <a:prstGeom prst="line">
                <a:avLst/>
              </a:prstGeom>
              <a:noFill/>
              <a:ln w="36513">
                <a:solidFill>
                  <a:srgbClr val="A22B57"/>
                </a:solidFill>
                <a:round/>
                <a:headEnd/>
                <a:tailEnd/>
              </a:ln>
            </p:spPr>
            <p:txBody>
              <a:bodyPr/>
              <a:lstStyle/>
              <a:p>
                <a:endParaRPr lang="lt-LT"/>
              </a:p>
            </p:txBody>
          </p:sp>
          <p:sp>
            <p:nvSpPr>
              <p:cNvPr id="6199" name="Line 41"/>
              <p:cNvSpPr>
                <a:spLocks noChangeShapeType="1"/>
              </p:cNvSpPr>
              <p:nvPr/>
            </p:nvSpPr>
            <p:spPr bwMode="auto">
              <a:xfrm>
                <a:off x="2945" y="3065"/>
                <a:ext cx="1" cy="163"/>
              </a:xfrm>
              <a:prstGeom prst="line">
                <a:avLst/>
              </a:prstGeom>
              <a:noFill/>
              <a:ln w="36513">
                <a:solidFill>
                  <a:srgbClr val="A22B57"/>
                </a:solidFill>
                <a:round/>
                <a:headEnd/>
                <a:tailEnd/>
              </a:ln>
            </p:spPr>
            <p:txBody>
              <a:bodyPr/>
              <a:lstStyle/>
              <a:p>
                <a:endParaRPr lang="lt-LT"/>
              </a:p>
            </p:txBody>
          </p:sp>
          <p:sp>
            <p:nvSpPr>
              <p:cNvPr id="6200" name="Line 42"/>
              <p:cNvSpPr>
                <a:spLocks noChangeShapeType="1"/>
              </p:cNvSpPr>
              <p:nvPr/>
            </p:nvSpPr>
            <p:spPr bwMode="auto">
              <a:xfrm>
                <a:off x="2957" y="3401"/>
                <a:ext cx="0" cy="192"/>
              </a:xfrm>
              <a:prstGeom prst="line">
                <a:avLst/>
              </a:prstGeom>
              <a:noFill/>
              <a:ln w="36513">
                <a:solidFill>
                  <a:srgbClr val="A22B57"/>
                </a:solidFill>
                <a:round/>
                <a:headEnd/>
                <a:tailEnd/>
              </a:ln>
            </p:spPr>
            <p:txBody>
              <a:bodyPr/>
              <a:lstStyle/>
              <a:p>
                <a:endParaRPr lang="lt-LT"/>
              </a:p>
            </p:txBody>
          </p:sp>
        </p:grpSp>
        <p:sp>
          <p:nvSpPr>
            <p:cNvPr id="6191" name="Line 43"/>
            <p:cNvSpPr>
              <a:spLocks noChangeShapeType="1"/>
            </p:cNvSpPr>
            <p:nvPr/>
          </p:nvSpPr>
          <p:spPr bwMode="auto">
            <a:xfrm>
              <a:off x="1105" y="2256"/>
              <a:ext cx="887" cy="5"/>
            </a:xfrm>
            <a:prstGeom prst="line">
              <a:avLst/>
            </a:prstGeom>
            <a:noFill/>
            <a:ln w="28575">
              <a:solidFill>
                <a:schemeClr val="hlink"/>
              </a:solidFill>
              <a:prstDash val="sysDot"/>
              <a:round/>
              <a:headEnd type="triangle" w="med" len="med"/>
              <a:tailEnd/>
            </a:ln>
          </p:spPr>
          <p:txBody>
            <a:bodyPr wrap="none" anchor="ctr"/>
            <a:lstStyle/>
            <a:p>
              <a:endParaRPr lang="lt-LT"/>
            </a:p>
          </p:txBody>
        </p:sp>
      </p:grpSp>
      <p:sp>
        <p:nvSpPr>
          <p:cNvPr id="6152" name="Text Box 44"/>
          <p:cNvSpPr txBox="1">
            <a:spLocks noChangeArrowheads="1"/>
          </p:cNvSpPr>
          <p:nvPr/>
        </p:nvSpPr>
        <p:spPr bwMode="auto">
          <a:xfrm>
            <a:off x="6884988" y="4686300"/>
            <a:ext cx="1227137" cy="457200"/>
          </a:xfrm>
          <a:prstGeom prst="rect">
            <a:avLst/>
          </a:prstGeom>
          <a:noFill/>
          <a:ln w="9525">
            <a:noFill/>
            <a:miter lim="800000"/>
            <a:headEnd/>
            <a:tailEnd/>
          </a:ln>
        </p:spPr>
        <p:txBody>
          <a:bodyPr>
            <a:spAutoFit/>
          </a:bodyPr>
          <a:lstStyle/>
          <a:p>
            <a:pPr eaLnBrk="0" hangingPunct="0">
              <a:spcBef>
                <a:spcPct val="50000"/>
              </a:spcBef>
            </a:pPr>
            <a:r>
              <a:rPr kumimoji="1" lang="lt-LT" sz="2400"/>
              <a:t>Laikas</a:t>
            </a:r>
            <a:endParaRPr kumimoji="1" lang="en-US" sz="2400"/>
          </a:p>
        </p:txBody>
      </p:sp>
      <p:grpSp>
        <p:nvGrpSpPr>
          <p:cNvPr id="8" name="Group 45"/>
          <p:cNvGrpSpPr>
            <a:grpSpLocks/>
          </p:cNvGrpSpPr>
          <p:nvPr/>
        </p:nvGrpSpPr>
        <p:grpSpPr bwMode="auto">
          <a:xfrm>
            <a:off x="887413" y="5324475"/>
            <a:ext cx="2181225" cy="777875"/>
            <a:chOff x="532" y="1509"/>
            <a:chExt cx="1489" cy="490"/>
          </a:xfrm>
        </p:grpSpPr>
        <p:sp>
          <p:nvSpPr>
            <p:cNvPr id="6187" name="Freeform 46"/>
            <p:cNvSpPr>
              <a:spLocks/>
            </p:cNvSpPr>
            <p:nvPr/>
          </p:nvSpPr>
          <p:spPr bwMode="auto">
            <a:xfrm>
              <a:off x="598" y="1575"/>
              <a:ext cx="1423" cy="424"/>
            </a:xfrm>
            <a:custGeom>
              <a:avLst/>
              <a:gdLst>
                <a:gd name="T0" fmla="*/ 177 w 2847"/>
                <a:gd name="T1" fmla="*/ 26 h 850"/>
                <a:gd name="T2" fmla="*/ 162 w 2847"/>
                <a:gd name="T3" fmla="*/ 0 h 850"/>
                <a:gd name="T4" fmla="*/ 162 w 2847"/>
                <a:gd name="T5" fmla="*/ 17 h 850"/>
                <a:gd name="T6" fmla="*/ 0 w 2847"/>
                <a:gd name="T7" fmla="*/ 17 h 850"/>
                <a:gd name="T8" fmla="*/ 0 w 2847"/>
                <a:gd name="T9" fmla="*/ 35 h 850"/>
                <a:gd name="T10" fmla="*/ 162 w 2847"/>
                <a:gd name="T11" fmla="*/ 35 h 850"/>
                <a:gd name="T12" fmla="*/ 162 w 2847"/>
                <a:gd name="T13" fmla="*/ 53 h 850"/>
                <a:gd name="T14" fmla="*/ 177 w 2847"/>
                <a:gd name="T15" fmla="*/ 26 h 850"/>
                <a:gd name="T16" fmla="*/ 0 60000 65536"/>
                <a:gd name="T17" fmla="*/ 0 60000 65536"/>
                <a:gd name="T18" fmla="*/ 0 60000 65536"/>
                <a:gd name="T19" fmla="*/ 0 60000 65536"/>
                <a:gd name="T20" fmla="*/ 0 60000 65536"/>
                <a:gd name="T21" fmla="*/ 0 60000 65536"/>
                <a:gd name="T22" fmla="*/ 0 60000 65536"/>
                <a:gd name="T23" fmla="*/ 0 60000 65536"/>
                <a:gd name="T24" fmla="*/ 0 w 2847"/>
                <a:gd name="T25" fmla="*/ 0 h 850"/>
                <a:gd name="T26" fmla="*/ 2847 w 2847"/>
                <a:gd name="T27" fmla="*/ 850 h 85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847" h="850">
                  <a:moveTo>
                    <a:pt x="2847" y="425"/>
                  </a:moveTo>
                  <a:lnTo>
                    <a:pt x="2602" y="0"/>
                  </a:lnTo>
                  <a:lnTo>
                    <a:pt x="2602" y="281"/>
                  </a:lnTo>
                  <a:lnTo>
                    <a:pt x="0" y="281"/>
                  </a:lnTo>
                  <a:lnTo>
                    <a:pt x="0" y="571"/>
                  </a:lnTo>
                  <a:lnTo>
                    <a:pt x="2602" y="571"/>
                  </a:lnTo>
                  <a:lnTo>
                    <a:pt x="2602" y="850"/>
                  </a:lnTo>
                  <a:lnTo>
                    <a:pt x="2847" y="425"/>
                  </a:lnTo>
                  <a:close/>
                </a:path>
              </a:pathLst>
            </a:custGeom>
            <a:solidFill>
              <a:srgbClr val="E6E6E6"/>
            </a:solidFill>
            <a:ln w="9525">
              <a:noFill/>
              <a:round/>
              <a:headEnd/>
              <a:tailEnd/>
            </a:ln>
          </p:spPr>
          <p:txBody>
            <a:bodyPr/>
            <a:lstStyle/>
            <a:p>
              <a:endParaRPr lang="lt-LT"/>
            </a:p>
          </p:txBody>
        </p:sp>
        <p:sp>
          <p:nvSpPr>
            <p:cNvPr id="6188" name="Freeform 47"/>
            <p:cNvSpPr>
              <a:spLocks/>
            </p:cNvSpPr>
            <p:nvPr/>
          </p:nvSpPr>
          <p:spPr bwMode="auto">
            <a:xfrm>
              <a:off x="532" y="1509"/>
              <a:ext cx="1423" cy="424"/>
            </a:xfrm>
            <a:custGeom>
              <a:avLst/>
              <a:gdLst>
                <a:gd name="T0" fmla="*/ 177 w 2847"/>
                <a:gd name="T1" fmla="*/ 26 h 849"/>
                <a:gd name="T2" fmla="*/ 162 w 2847"/>
                <a:gd name="T3" fmla="*/ 0 h 849"/>
                <a:gd name="T4" fmla="*/ 162 w 2847"/>
                <a:gd name="T5" fmla="*/ 17 h 849"/>
                <a:gd name="T6" fmla="*/ 0 w 2847"/>
                <a:gd name="T7" fmla="*/ 17 h 849"/>
                <a:gd name="T8" fmla="*/ 0 w 2847"/>
                <a:gd name="T9" fmla="*/ 35 h 849"/>
                <a:gd name="T10" fmla="*/ 162 w 2847"/>
                <a:gd name="T11" fmla="*/ 35 h 849"/>
                <a:gd name="T12" fmla="*/ 162 w 2847"/>
                <a:gd name="T13" fmla="*/ 53 h 849"/>
                <a:gd name="T14" fmla="*/ 177 w 2847"/>
                <a:gd name="T15" fmla="*/ 26 h 849"/>
                <a:gd name="T16" fmla="*/ 0 60000 65536"/>
                <a:gd name="T17" fmla="*/ 0 60000 65536"/>
                <a:gd name="T18" fmla="*/ 0 60000 65536"/>
                <a:gd name="T19" fmla="*/ 0 60000 65536"/>
                <a:gd name="T20" fmla="*/ 0 60000 65536"/>
                <a:gd name="T21" fmla="*/ 0 60000 65536"/>
                <a:gd name="T22" fmla="*/ 0 60000 65536"/>
                <a:gd name="T23" fmla="*/ 0 60000 65536"/>
                <a:gd name="T24" fmla="*/ 0 w 2847"/>
                <a:gd name="T25" fmla="*/ 0 h 849"/>
                <a:gd name="T26" fmla="*/ 2847 w 2847"/>
                <a:gd name="T27" fmla="*/ 849 h 8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847" h="849">
                  <a:moveTo>
                    <a:pt x="2847" y="424"/>
                  </a:moveTo>
                  <a:lnTo>
                    <a:pt x="2601" y="0"/>
                  </a:lnTo>
                  <a:lnTo>
                    <a:pt x="2601" y="280"/>
                  </a:lnTo>
                  <a:lnTo>
                    <a:pt x="0" y="280"/>
                  </a:lnTo>
                  <a:lnTo>
                    <a:pt x="0" y="570"/>
                  </a:lnTo>
                  <a:lnTo>
                    <a:pt x="2601" y="570"/>
                  </a:lnTo>
                  <a:lnTo>
                    <a:pt x="2601" y="849"/>
                  </a:lnTo>
                  <a:lnTo>
                    <a:pt x="2847" y="424"/>
                  </a:lnTo>
                  <a:close/>
                </a:path>
              </a:pathLst>
            </a:custGeom>
            <a:solidFill>
              <a:srgbClr val="A22B57"/>
            </a:solidFill>
            <a:ln w="25400">
              <a:solidFill>
                <a:srgbClr val="000000"/>
              </a:solidFill>
              <a:prstDash val="solid"/>
              <a:round/>
              <a:headEnd/>
              <a:tailEnd/>
            </a:ln>
          </p:spPr>
          <p:txBody>
            <a:bodyPr/>
            <a:lstStyle/>
            <a:p>
              <a:endParaRPr lang="lt-LT"/>
            </a:p>
          </p:txBody>
        </p:sp>
        <p:sp>
          <p:nvSpPr>
            <p:cNvPr id="28720" name="Rectangle 48"/>
            <p:cNvSpPr>
              <a:spLocks noChangeArrowheads="1"/>
            </p:cNvSpPr>
            <p:nvPr/>
          </p:nvSpPr>
          <p:spPr bwMode="auto">
            <a:xfrm>
              <a:off x="663" y="1657"/>
              <a:ext cx="1299" cy="125"/>
            </a:xfrm>
            <a:prstGeom prst="rect">
              <a:avLst/>
            </a:prstGeom>
            <a:noFill/>
            <a:ln w="9525">
              <a:noFill/>
              <a:miter lim="800000"/>
              <a:headEnd/>
              <a:tailEnd/>
            </a:ln>
          </p:spPr>
          <p:txBody>
            <a:bodyPr wrap="none" lIns="0" tIns="0" rIns="0" bIns="0">
              <a:spAutoFit/>
            </a:bodyPr>
            <a:lstStyle/>
            <a:p>
              <a:pPr eaLnBrk="0" hangingPunct="0">
                <a:defRPr/>
              </a:pPr>
              <a:r>
                <a:rPr kumimoji="1" lang="lt-LT" sz="1300" b="1" i="1">
                  <a:solidFill>
                    <a:srgbClr val="FFFFFF"/>
                  </a:solidFill>
                  <a:effectLst>
                    <a:outerShdw blurRad="38100" dist="38100" dir="2700000" algn="tl">
                      <a:srgbClr val="C0C0C0"/>
                    </a:outerShdw>
                  </a:effectLst>
                  <a:ea typeface="ＭＳ Ｐゴシック" pitchFamily="76" charset="-128"/>
                </a:rPr>
                <a:t>VIEŠAS FINANSAVIMAS</a:t>
              </a:r>
              <a:endParaRPr kumimoji="1" lang="en-US" sz="2400" i="1">
                <a:effectLst>
                  <a:outerShdw blurRad="38100" dist="38100" dir="2700000" algn="tl">
                    <a:srgbClr val="C0C0C0"/>
                  </a:outerShdw>
                </a:effectLst>
                <a:ea typeface="ＭＳ Ｐゴシック" pitchFamily="76" charset="-128"/>
              </a:endParaRPr>
            </a:p>
          </p:txBody>
        </p:sp>
      </p:grpSp>
      <p:sp>
        <p:nvSpPr>
          <p:cNvPr id="6154" name="Text Box 49"/>
          <p:cNvSpPr txBox="1">
            <a:spLocks noChangeArrowheads="1"/>
          </p:cNvSpPr>
          <p:nvPr/>
        </p:nvSpPr>
        <p:spPr bwMode="auto">
          <a:xfrm>
            <a:off x="1560513" y="6308725"/>
            <a:ext cx="6416675" cy="396875"/>
          </a:xfrm>
          <a:prstGeom prst="rect">
            <a:avLst/>
          </a:prstGeom>
          <a:solidFill>
            <a:schemeClr val="tx2"/>
          </a:solidFill>
          <a:ln w="9525">
            <a:noFill/>
            <a:miter lim="800000"/>
            <a:headEnd/>
            <a:tailEnd/>
          </a:ln>
        </p:spPr>
        <p:txBody>
          <a:bodyPr>
            <a:spAutoFit/>
          </a:bodyPr>
          <a:lstStyle/>
          <a:p>
            <a:pPr algn="ctr" eaLnBrk="0" hangingPunct="0">
              <a:spcBef>
                <a:spcPct val="50000"/>
              </a:spcBef>
            </a:pPr>
            <a:r>
              <a:rPr kumimoji="1" lang="lt-LT" sz="2000" i="1"/>
              <a:t>Įmonių inovacinė veikla</a:t>
            </a:r>
            <a:endParaRPr kumimoji="1" lang="en-US" sz="2000" i="1"/>
          </a:p>
        </p:txBody>
      </p:sp>
      <p:grpSp>
        <p:nvGrpSpPr>
          <p:cNvPr id="9" name="Group 50"/>
          <p:cNvGrpSpPr>
            <a:grpSpLocks/>
          </p:cNvGrpSpPr>
          <p:nvPr/>
        </p:nvGrpSpPr>
        <p:grpSpPr bwMode="auto">
          <a:xfrm>
            <a:off x="-168292" y="1619250"/>
            <a:ext cx="2178067" cy="2266949"/>
            <a:chOff x="-115" y="1020"/>
            <a:chExt cx="1487" cy="1428"/>
          </a:xfrm>
        </p:grpSpPr>
        <p:sp>
          <p:nvSpPr>
            <p:cNvPr id="6184" name="Freeform 51"/>
            <p:cNvSpPr>
              <a:spLocks/>
            </p:cNvSpPr>
            <p:nvPr/>
          </p:nvSpPr>
          <p:spPr bwMode="auto">
            <a:xfrm rot="-5390738">
              <a:off x="-3" y="1074"/>
              <a:ext cx="1377" cy="1372"/>
            </a:xfrm>
            <a:custGeom>
              <a:avLst/>
              <a:gdLst>
                <a:gd name="T0" fmla="*/ 138 w 1754"/>
                <a:gd name="T1" fmla="*/ 515 h 1768"/>
                <a:gd name="T2" fmla="*/ 360 w 1754"/>
                <a:gd name="T3" fmla="*/ 641 h 1768"/>
                <a:gd name="T4" fmla="*/ 242 w 1754"/>
                <a:gd name="T5" fmla="*/ 531 h 1768"/>
                <a:gd name="T6" fmla="*/ 667 w 1754"/>
                <a:gd name="T7" fmla="*/ 114 h 1768"/>
                <a:gd name="T8" fmla="*/ 543 w 1754"/>
                <a:gd name="T9" fmla="*/ 0 h 1768"/>
                <a:gd name="T10" fmla="*/ 119 w 1754"/>
                <a:gd name="T11" fmla="*/ 417 h 1768"/>
                <a:gd name="T12" fmla="*/ 0 w 1754"/>
                <a:gd name="T13" fmla="*/ 308 h 1768"/>
                <a:gd name="T14" fmla="*/ 159 w 1754"/>
                <a:gd name="T15" fmla="*/ 536 h 1768"/>
                <a:gd name="T16" fmla="*/ 0 60000 65536"/>
                <a:gd name="T17" fmla="*/ 0 60000 65536"/>
                <a:gd name="T18" fmla="*/ 0 60000 65536"/>
                <a:gd name="T19" fmla="*/ 0 60000 65536"/>
                <a:gd name="T20" fmla="*/ 0 60000 65536"/>
                <a:gd name="T21" fmla="*/ 0 60000 65536"/>
                <a:gd name="T22" fmla="*/ 0 60000 65536"/>
                <a:gd name="T23" fmla="*/ 0 60000 65536"/>
                <a:gd name="T24" fmla="*/ 0 w 1754"/>
                <a:gd name="T25" fmla="*/ 0 h 1768"/>
                <a:gd name="T26" fmla="*/ 1754 w 1754"/>
                <a:gd name="T27" fmla="*/ 1768 h 176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54" h="1768">
                  <a:moveTo>
                    <a:pt x="363" y="1421"/>
                  </a:moveTo>
                  <a:lnTo>
                    <a:pt x="947" y="1768"/>
                  </a:lnTo>
                  <a:lnTo>
                    <a:pt x="635" y="1465"/>
                  </a:lnTo>
                  <a:lnTo>
                    <a:pt x="1754" y="314"/>
                  </a:lnTo>
                  <a:lnTo>
                    <a:pt x="1431" y="0"/>
                  </a:lnTo>
                  <a:lnTo>
                    <a:pt x="312" y="1151"/>
                  </a:lnTo>
                  <a:lnTo>
                    <a:pt x="0" y="848"/>
                  </a:lnTo>
                  <a:lnTo>
                    <a:pt x="420" y="1478"/>
                  </a:lnTo>
                </a:path>
              </a:pathLst>
            </a:custGeom>
            <a:solidFill>
              <a:srgbClr val="000099"/>
            </a:solidFill>
            <a:ln w="25400">
              <a:solidFill>
                <a:srgbClr val="000000"/>
              </a:solidFill>
              <a:prstDash val="solid"/>
              <a:round/>
              <a:headEnd/>
              <a:tailEnd/>
            </a:ln>
          </p:spPr>
          <p:txBody>
            <a:bodyPr/>
            <a:lstStyle/>
            <a:p>
              <a:endParaRPr lang="lt-LT"/>
            </a:p>
          </p:txBody>
        </p:sp>
        <p:sp>
          <p:nvSpPr>
            <p:cNvPr id="28724" name="Text Box 52"/>
            <p:cNvSpPr txBox="1">
              <a:spLocks noChangeArrowheads="1"/>
            </p:cNvSpPr>
            <p:nvPr/>
          </p:nvSpPr>
          <p:spPr bwMode="auto">
            <a:xfrm>
              <a:off x="-115" y="1020"/>
              <a:ext cx="1027" cy="252"/>
            </a:xfrm>
            <a:prstGeom prst="rect">
              <a:avLst/>
            </a:prstGeom>
            <a:solidFill>
              <a:schemeClr val="tx2"/>
            </a:solidFill>
            <a:ln w="9525">
              <a:noFill/>
              <a:miter lim="800000"/>
              <a:headEnd/>
              <a:tailEnd/>
            </a:ln>
            <a:effectLst/>
          </p:spPr>
          <p:txBody>
            <a:bodyPr wrap="none" anchor="ctr">
              <a:spAutoFit/>
            </a:bodyPr>
            <a:lstStyle/>
            <a:p>
              <a:pPr algn="ctr" eaLnBrk="0" hangingPunct="0">
                <a:spcBef>
                  <a:spcPct val="50000"/>
                </a:spcBef>
                <a:defRPr/>
              </a:pPr>
              <a:r>
                <a:rPr kumimoji="1" lang="lt-LT" sz="2000" i="1" dirty="0" smtClean="0">
                  <a:solidFill>
                    <a:schemeClr val="bg1"/>
                  </a:solidFill>
                  <a:effectLst>
                    <a:outerShdw blurRad="38100" dist="38100" dir="2700000" algn="tl">
                      <a:srgbClr val="808080"/>
                    </a:outerShdw>
                  </a:effectLst>
                  <a:ea typeface="ＭＳ Ｐゴシック" pitchFamily="76" charset="-128"/>
                </a:rPr>
                <a:t>MTEP</a:t>
              </a:r>
              <a:r>
                <a:rPr kumimoji="1" lang="en-US" sz="2000" i="1" dirty="0" smtClean="0">
                  <a:solidFill>
                    <a:schemeClr val="bg1"/>
                  </a:solidFill>
                  <a:effectLst>
                    <a:outerShdw blurRad="38100" dist="38100" dir="2700000" algn="tl">
                      <a:srgbClr val="808080"/>
                    </a:outerShdw>
                  </a:effectLst>
                  <a:ea typeface="ＭＳ Ｐゴシック" pitchFamily="76" charset="-128"/>
                </a:rPr>
                <a:t> </a:t>
              </a:r>
              <a:r>
                <a:rPr kumimoji="1" lang="en-US" sz="2000" i="1" dirty="0">
                  <a:solidFill>
                    <a:schemeClr val="bg1"/>
                  </a:solidFill>
                  <a:effectLst>
                    <a:outerShdw blurRad="38100" dist="38100" dir="2700000" algn="tl">
                      <a:srgbClr val="808080"/>
                    </a:outerShdw>
                  </a:effectLst>
                  <a:ea typeface="ＭＳ Ｐゴシック" pitchFamily="76" charset="-128"/>
                </a:rPr>
                <a:t>lab</a:t>
              </a:r>
              <a:r>
                <a:rPr kumimoji="1" lang="lt-LT" sz="2000" i="1" dirty="0">
                  <a:solidFill>
                    <a:schemeClr val="bg1"/>
                  </a:solidFill>
                  <a:effectLst>
                    <a:outerShdw blurRad="38100" dist="38100" dir="2700000" algn="tl">
                      <a:srgbClr val="808080"/>
                    </a:outerShdw>
                  </a:effectLst>
                  <a:ea typeface="ＭＳ Ｐゴシック" pitchFamily="76" charset="-128"/>
                </a:rPr>
                <a:t>or.</a:t>
              </a:r>
              <a:endParaRPr kumimoji="1" lang="en-US" sz="2000" i="1" dirty="0">
                <a:solidFill>
                  <a:schemeClr val="bg1"/>
                </a:solidFill>
                <a:effectLst>
                  <a:outerShdw blurRad="38100" dist="38100" dir="2700000" algn="tl">
                    <a:srgbClr val="808080"/>
                  </a:outerShdw>
                </a:effectLst>
                <a:ea typeface="ＭＳ Ｐゴシック" pitchFamily="76" charset="-128"/>
              </a:endParaRPr>
            </a:p>
          </p:txBody>
        </p:sp>
        <p:sp>
          <p:nvSpPr>
            <p:cNvPr id="6186" name="WordArt 53"/>
            <p:cNvSpPr>
              <a:spLocks noChangeArrowheads="1" noChangeShapeType="1" noTextEdit="1"/>
            </p:cNvSpPr>
            <p:nvPr/>
          </p:nvSpPr>
          <p:spPr bwMode="auto">
            <a:xfrm>
              <a:off x="112" y="1561"/>
              <a:ext cx="1008" cy="414"/>
            </a:xfrm>
            <a:prstGeom prst="rect">
              <a:avLst/>
            </a:prstGeom>
          </p:spPr>
          <p:txBody>
            <a:bodyPr wrap="none" fromWordArt="1">
              <a:prstTxWarp prst="textSlantDown">
                <a:avLst>
                  <a:gd name="adj" fmla="val 44444"/>
                </a:avLst>
              </a:prstTxWarp>
              <a:scene3d>
                <a:camera prst="legacyPerspectiveFront">
                  <a:rot lat="20519990" lon="1080000" rev="0"/>
                </a:camera>
                <a:lightRig rig="legacyHarsh2" dir="b"/>
              </a:scene3d>
              <a:sp3d extrusionH="430200" prstMaterial="legacyMatte">
                <a:extrusionClr>
                  <a:srgbClr val="FF6600"/>
                </a:extrusionClr>
              </a:sp3d>
            </a:bodyPr>
            <a:lstStyle/>
            <a:p>
              <a:pPr algn="ctr"/>
              <a:r>
                <a:rPr lang="lt-LT" sz="2800" kern="10">
                  <a:ln w="9525">
                    <a:round/>
                    <a:headEnd/>
                    <a:tailEnd/>
                  </a:ln>
                  <a:gradFill rotWithShape="1">
                    <a:gsLst>
                      <a:gs pos="0">
                        <a:srgbClr val="FFE701"/>
                      </a:gs>
                      <a:gs pos="100000">
                        <a:srgbClr val="FE3E02"/>
                      </a:gs>
                    </a:gsLst>
                    <a:lin ang="5400000" scaled="1"/>
                  </a:gradFill>
                  <a:latin typeface="Impact"/>
                </a:rPr>
                <a:t>Žinios</a:t>
              </a:r>
            </a:p>
          </p:txBody>
        </p:sp>
      </p:grpSp>
      <p:grpSp>
        <p:nvGrpSpPr>
          <p:cNvPr id="10" name="Group 54"/>
          <p:cNvGrpSpPr>
            <a:grpSpLocks/>
          </p:cNvGrpSpPr>
          <p:nvPr/>
        </p:nvGrpSpPr>
        <p:grpSpPr bwMode="auto">
          <a:xfrm>
            <a:off x="2444750" y="1752600"/>
            <a:ext cx="3473450" cy="2139950"/>
            <a:chOff x="1403" y="1003"/>
            <a:chExt cx="2371" cy="1348"/>
          </a:xfrm>
        </p:grpSpPr>
        <p:sp>
          <p:nvSpPr>
            <p:cNvPr id="6181" name="Freeform 55"/>
            <p:cNvSpPr>
              <a:spLocks/>
            </p:cNvSpPr>
            <p:nvPr/>
          </p:nvSpPr>
          <p:spPr bwMode="auto">
            <a:xfrm rot="-50827">
              <a:off x="1510" y="1160"/>
              <a:ext cx="1214" cy="1191"/>
            </a:xfrm>
            <a:custGeom>
              <a:avLst/>
              <a:gdLst>
                <a:gd name="T0" fmla="*/ 83 w 1754"/>
                <a:gd name="T1" fmla="*/ 292 h 1768"/>
                <a:gd name="T2" fmla="*/ 217 w 1754"/>
                <a:gd name="T3" fmla="*/ 364 h 1768"/>
                <a:gd name="T4" fmla="*/ 146 w 1754"/>
                <a:gd name="T5" fmla="*/ 302 h 1768"/>
                <a:gd name="T6" fmla="*/ 402 w 1754"/>
                <a:gd name="T7" fmla="*/ 65 h 1768"/>
                <a:gd name="T8" fmla="*/ 328 w 1754"/>
                <a:gd name="T9" fmla="*/ 0 h 1768"/>
                <a:gd name="T10" fmla="*/ 72 w 1754"/>
                <a:gd name="T11" fmla="*/ 237 h 1768"/>
                <a:gd name="T12" fmla="*/ 0 w 1754"/>
                <a:gd name="T13" fmla="*/ 174 h 1768"/>
                <a:gd name="T14" fmla="*/ 96 w 1754"/>
                <a:gd name="T15" fmla="*/ 304 h 1768"/>
                <a:gd name="T16" fmla="*/ 0 60000 65536"/>
                <a:gd name="T17" fmla="*/ 0 60000 65536"/>
                <a:gd name="T18" fmla="*/ 0 60000 65536"/>
                <a:gd name="T19" fmla="*/ 0 60000 65536"/>
                <a:gd name="T20" fmla="*/ 0 60000 65536"/>
                <a:gd name="T21" fmla="*/ 0 60000 65536"/>
                <a:gd name="T22" fmla="*/ 0 60000 65536"/>
                <a:gd name="T23" fmla="*/ 0 60000 65536"/>
                <a:gd name="T24" fmla="*/ 0 w 1754"/>
                <a:gd name="T25" fmla="*/ 0 h 1768"/>
                <a:gd name="T26" fmla="*/ 1754 w 1754"/>
                <a:gd name="T27" fmla="*/ 1768 h 176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54" h="1768">
                  <a:moveTo>
                    <a:pt x="363" y="1421"/>
                  </a:moveTo>
                  <a:lnTo>
                    <a:pt x="947" y="1768"/>
                  </a:lnTo>
                  <a:lnTo>
                    <a:pt x="635" y="1465"/>
                  </a:lnTo>
                  <a:lnTo>
                    <a:pt x="1754" y="314"/>
                  </a:lnTo>
                  <a:lnTo>
                    <a:pt x="1431" y="0"/>
                  </a:lnTo>
                  <a:lnTo>
                    <a:pt x="312" y="1151"/>
                  </a:lnTo>
                  <a:lnTo>
                    <a:pt x="0" y="848"/>
                  </a:lnTo>
                  <a:lnTo>
                    <a:pt x="420" y="1478"/>
                  </a:lnTo>
                </a:path>
              </a:pathLst>
            </a:custGeom>
            <a:solidFill>
              <a:srgbClr val="000099"/>
            </a:solidFill>
            <a:ln w="25400">
              <a:solidFill>
                <a:srgbClr val="000000"/>
              </a:solidFill>
              <a:prstDash val="solid"/>
              <a:round/>
              <a:headEnd/>
              <a:tailEnd/>
            </a:ln>
          </p:spPr>
          <p:txBody>
            <a:bodyPr/>
            <a:lstStyle/>
            <a:p>
              <a:endParaRPr lang="lt-LT"/>
            </a:p>
          </p:txBody>
        </p:sp>
        <p:sp>
          <p:nvSpPr>
            <p:cNvPr id="6182" name="Text Box 56"/>
            <p:cNvSpPr txBox="1">
              <a:spLocks noChangeArrowheads="1"/>
            </p:cNvSpPr>
            <p:nvPr/>
          </p:nvSpPr>
          <p:spPr bwMode="auto">
            <a:xfrm>
              <a:off x="1403" y="1003"/>
              <a:ext cx="2371" cy="250"/>
            </a:xfrm>
            <a:prstGeom prst="rect">
              <a:avLst/>
            </a:prstGeom>
            <a:solidFill>
              <a:schemeClr val="tx2"/>
            </a:solidFill>
            <a:ln w="9525">
              <a:noFill/>
              <a:miter lim="800000"/>
              <a:headEnd/>
              <a:tailEnd/>
            </a:ln>
          </p:spPr>
          <p:txBody>
            <a:bodyPr wrap="none" anchor="ctr">
              <a:spAutoFit/>
            </a:bodyPr>
            <a:lstStyle/>
            <a:p>
              <a:pPr algn="ctr" eaLnBrk="0" hangingPunct="0">
                <a:spcBef>
                  <a:spcPct val="50000"/>
                </a:spcBef>
              </a:pPr>
              <a:r>
                <a:rPr kumimoji="1" lang="en-US" sz="2000" i="1">
                  <a:solidFill>
                    <a:schemeClr val="bg1"/>
                  </a:solidFill>
                </a:rPr>
                <a:t>In</a:t>
              </a:r>
              <a:r>
                <a:rPr kumimoji="1" lang="lt-LT" sz="2000" i="1">
                  <a:solidFill>
                    <a:schemeClr val="bg1"/>
                  </a:solidFill>
                </a:rPr>
                <a:t>ovacijų paramos paslaugos</a:t>
              </a:r>
              <a:endParaRPr kumimoji="1" lang="en-US" sz="2000" i="1">
                <a:solidFill>
                  <a:schemeClr val="bg1"/>
                </a:solidFill>
              </a:endParaRPr>
            </a:p>
          </p:txBody>
        </p:sp>
        <p:sp>
          <p:nvSpPr>
            <p:cNvPr id="6183" name="WordArt 57"/>
            <p:cNvSpPr>
              <a:spLocks noChangeArrowheads="1" noChangeShapeType="1" noTextEdit="1"/>
            </p:cNvSpPr>
            <p:nvPr/>
          </p:nvSpPr>
          <p:spPr bwMode="auto">
            <a:xfrm>
              <a:off x="1624" y="1593"/>
              <a:ext cx="1536" cy="414"/>
            </a:xfrm>
            <a:prstGeom prst="rect">
              <a:avLst/>
            </a:prstGeom>
          </p:spPr>
          <p:txBody>
            <a:bodyPr wrap="none" fromWordArt="1">
              <a:prstTxWarp prst="textSlantDown">
                <a:avLst>
                  <a:gd name="adj" fmla="val 44444"/>
                </a:avLst>
              </a:prstTxWarp>
              <a:scene3d>
                <a:camera prst="legacyPerspectiveFront">
                  <a:rot lat="20519990" lon="1080000" rev="0"/>
                </a:camera>
                <a:lightRig rig="legacyHarsh2" dir="b"/>
              </a:scene3d>
              <a:sp3d extrusionH="430200" prstMaterial="legacyMatte">
                <a:extrusionClr>
                  <a:srgbClr val="FF6600"/>
                </a:extrusionClr>
              </a:sp3d>
            </a:bodyPr>
            <a:lstStyle/>
            <a:p>
              <a:pPr algn="ctr"/>
              <a:r>
                <a:rPr lang="lt-LT" sz="2800" kern="10">
                  <a:ln w="9525">
                    <a:round/>
                    <a:headEnd/>
                    <a:tailEnd/>
                  </a:ln>
                  <a:gradFill rotWithShape="1">
                    <a:gsLst>
                      <a:gs pos="0">
                        <a:srgbClr val="FFE701"/>
                      </a:gs>
                      <a:gs pos="100000">
                        <a:srgbClr val="FE3E02"/>
                      </a:gs>
                    </a:gsLst>
                    <a:lin ang="5400000" scaled="1"/>
                  </a:gradFill>
                  <a:latin typeface="Impact"/>
                </a:rPr>
                <a:t>Konsultacijos</a:t>
              </a:r>
            </a:p>
          </p:txBody>
        </p:sp>
      </p:grpSp>
      <p:grpSp>
        <p:nvGrpSpPr>
          <p:cNvPr id="11" name="Group 58"/>
          <p:cNvGrpSpPr>
            <a:grpSpLocks/>
          </p:cNvGrpSpPr>
          <p:nvPr/>
        </p:nvGrpSpPr>
        <p:grpSpPr bwMode="auto">
          <a:xfrm>
            <a:off x="-147638" y="4162425"/>
            <a:ext cx="2301876" cy="2178050"/>
            <a:chOff x="-101" y="2622"/>
            <a:chExt cx="1571" cy="1372"/>
          </a:xfrm>
        </p:grpSpPr>
        <p:sp>
          <p:nvSpPr>
            <p:cNvPr id="6178" name="Freeform 59"/>
            <p:cNvSpPr>
              <a:spLocks/>
            </p:cNvSpPr>
            <p:nvPr/>
          </p:nvSpPr>
          <p:spPr bwMode="auto">
            <a:xfrm rot="-10758086">
              <a:off x="0" y="2622"/>
              <a:ext cx="1377" cy="1372"/>
            </a:xfrm>
            <a:custGeom>
              <a:avLst/>
              <a:gdLst>
                <a:gd name="T0" fmla="*/ 138 w 1754"/>
                <a:gd name="T1" fmla="*/ 515 h 1768"/>
                <a:gd name="T2" fmla="*/ 360 w 1754"/>
                <a:gd name="T3" fmla="*/ 641 h 1768"/>
                <a:gd name="T4" fmla="*/ 242 w 1754"/>
                <a:gd name="T5" fmla="*/ 531 h 1768"/>
                <a:gd name="T6" fmla="*/ 667 w 1754"/>
                <a:gd name="T7" fmla="*/ 114 h 1768"/>
                <a:gd name="T8" fmla="*/ 543 w 1754"/>
                <a:gd name="T9" fmla="*/ 0 h 1768"/>
                <a:gd name="T10" fmla="*/ 119 w 1754"/>
                <a:gd name="T11" fmla="*/ 417 h 1768"/>
                <a:gd name="T12" fmla="*/ 0 w 1754"/>
                <a:gd name="T13" fmla="*/ 308 h 1768"/>
                <a:gd name="T14" fmla="*/ 159 w 1754"/>
                <a:gd name="T15" fmla="*/ 536 h 1768"/>
                <a:gd name="T16" fmla="*/ 0 60000 65536"/>
                <a:gd name="T17" fmla="*/ 0 60000 65536"/>
                <a:gd name="T18" fmla="*/ 0 60000 65536"/>
                <a:gd name="T19" fmla="*/ 0 60000 65536"/>
                <a:gd name="T20" fmla="*/ 0 60000 65536"/>
                <a:gd name="T21" fmla="*/ 0 60000 65536"/>
                <a:gd name="T22" fmla="*/ 0 60000 65536"/>
                <a:gd name="T23" fmla="*/ 0 60000 65536"/>
                <a:gd name="T24" fmla="*/ 0 w 1754"/>
                <a:gd name="T25" fmla="*/ 0 h 1768"/>
                <a:gd name="T26" fmla="*/ 1754 w 1754"/>
                <a:gd name="T27" fmla="*/ 1768 h 176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54" h="1768">
                  <a:moveTo>
                    <a:pt x="363" y="1421"/>
                  </a:moveTo>
                  <a:lnTo>
                    <a:pt x="947" y="1768"/>
                  </a:lnTo>
                  <a:lnTo>
                    <a:pt x="635" y="1465"/>
                  </a:lnTo>
                  <a:lnTo>
                    <a:pt x="1754" y="314"/>
                  </a:lnTo>
                  <a:lnTo>
                    <a:pt x="1431" y="0"/>
                  </a:lnTo>
                  <a:lnTo>
                    <a:pt x="312" y="1151"/>
                  </a:lnTo>
                  <a:lnTo>
                    <a:pt x="0" y="848"/>
                  </a:lnTo>
                  <a:lnTo>
                    <a:pt x="420" y="1478"/>
                  </a:lnTo>
                </a:path>
              </a:pathLst>
            </a:custGeom>
            <a:solidFill>
              <a:srgbClr val="000099"/>
            </a:solidFill>
            <a:ln w="25400">
              <a:solidFill>
                <a:srgbClr val="000000"/>
              </a:solidFill>
              <a:prstDash val="solid"/>
              <a:round/>
              <a:headEnd/>
              <a:tailEnd/>
            </a:ln>
          </p:spPr>
          <p:txBody>
            <a:bodyPr/>
            <a:lstStyle/>
            <a:p>
              <a:endParaRPr lang="lt-LT"/>
            </a:p>
          </p:txBody>
        </p:sp>
        <p:sp>
          <p:nvSpPr>
            <p:cNvPr id="28732" name="Text Box 60"/>
            <p:cNvSpPr txBox="1">
              <a:spLocks noChangeArrowheads="1"/>
            </p:cNvSpPr>
            <p:nvPr/>
          </p:nvSpPr>
          <p:spPr bwMode="auto">
            <a:xfrm>
              <a:off x="-101" y="3734"/>
              <a:ext cx="1544" cy="250"/>
            </a:xfrm>
            <a:prstGeom prst="rect">
              <a:avLst/>
            </a:prstGeom>
            <a:solidFill>
              <a:schemeClr val="tx2"/>
            </a:solidFill>
            <a:ln w="9525">
              <a:noFill/>
              <a:miter lim="800000"/>
              <a:headEnd/>
              <a:tailEnd/>
            </a:ln>
            <a:effectLst/>
          </p:spPr>
          <p:txBody>
            <a:bodyPr wrap="none" anchor="ctr">
              <a:spAutoFit/>
            </a:bodyPr>
            <a:lstStyle/>
            <a:p>
              <a:pPr algn="ctr" eaLnBrk="0" hangingPunct="0">
                <a:spcBef>
                  <a:spcPct val="50000"/>
                </a:spcBef>
              </a:pPr>
              <a:r>
                <a:rPr kumimoji="1" lang="lt-LT" sz="2000" i="1">
                  <a:solidFill>
                    <a:schemeClr val="bg1"/>
                  </a:solidFill>
                  <a:effectLst>
                    <a:outerShdw blurRad="38100" dist="38100" dir="2700000" algn="tl">
                      <a:srgbClr val="C0C0C0"/>
                    </a:outerShdw>
                  </a:effectLst>
                </a:rPr>
                <a:t>Valdžios instucijos</a:t>
              </a:r>
              <a:endParaRPr kumimoji="1" lang="en-US" sz="2000" i="1">
                <a:solidFill>
                  <a:schemeClr val="bg1"/>
                </a:solidFill>
                <a:effectLst>
                  <a:outerShdw blurRad="38100" dist="38100" dir="2700000" algn="tl">
                    <a:srgbClr val="C0C0C0"/>
                  </a:outerShdw>
                </a:effectLst>
              </a:endParaRPr>
            </a:p>
          </p:txBody>
        </p:sp>
        <p:sp>
          <p:nvSpPr>
            <p:cNvPr id="6180" name="WordArt 61"/>
            <p:cNvSpPr>
              <a:spLocks noChangeArrowheads="1" noChangeShapeType="1" noTextEdit="1"/>
            </p:cNvSpPr>
            <p:nvPr/>
          </p:nvSpPr>
          <p:spPr bwMode="auto">
            <a:xfrm>
              <a:off x="0" y="3097"/>
              <a:ext cx="1470" cy="414"/>
            </a:xfrm>
            <a:prstGeom prst="rect">
              <a:avLst/>
            </a:prstGeom>
          </p:spPr>
          <p:txBody>
            <a:bodyPr wrap="none" fromWordArt="1">
              <a:prstTxWarp prst="textSlantDown">
                <a:avLst>
                  <a:gd name="adj" fmla="val 44444"/>
                </a:avLst>
              </a:prstTxWarp>
              <a:scene3d>
                <a:camera prst="legacyPerspectiveFront">
                  <a:rot lat="20519990" lon="1080000" rev="0"/>
                </a:camera>
                <a:lightRig rig="legacyHarsh2" dir="b"/>
              </a:scene3d>
              <a:sp3d extrusionH="430200" prstMaterial="legacyMatte">
                <a:extrusionClr>
                  <a:srgbClr val="FF6600"/>
                </a:extrusionClr>
              </a:sp3d>
            </a:bodyPr>
            <a:lstStyle/>
            <a:p>
              <a:pPr algn="ctr"/>
              <a:r>
                <a:rPr lang="lt-LT" sz="2800" kern="10">
                  <a:ln w="9525">
                    <a:round/>
                    <a:headEnd/>
                    <a:tailEnd/>
                  </a:ln>
                  <a:gradFill rotWithShape="1">
                    <a:gsLst>
                      <a:gs pos="0">
                        <a:srgbClr val="FFE701"/>
                      </a:gs>
                      <a:gs pos="100000">
                        <a:srgbClr val="FE3E02"/>
                      </a:gs>
                    </a:gsLst>
                    <a:lin ang="5400000" scaled="1"/>
                  </a:gradFill>
                  <a:latin typeface="Impact"/>
                </a:rPr>
                <a:t>Programos, fondai</a:t>
              </a:r>
            </a:p>
          </p:txBody>
        </p:sp>
      </p:grpSp>
      <p:grpSp>
        <p:nvGrpSpPr>
          <p:cNvPr id="12" name="Group 62"/>
          <p:cNvGrpSpPr>
            <a:grpSpLocks/>
          </p:cNvGrpSpPr>
          <p:nvPr/>
        </p:nvGrpSpPr>
        <p:grpSpPr bwMode="auto">
          <a:xfrm>
            <a:off x="2389188" y="4005263"/>
            <a:ext cx="2474912" cy="2484437"/>
            <a:chOff x="1630" y="2523"/>
            <a:chExt cx="1689" cy="1565"/>
          </a:xfrm>
        </p:grpSpPr>
        <p:grpSp>
          <p:nvGrpSpPr>
            <p:cNvPr id="13" name="Group 63"/>
            <p:cNvGrpSpPr>
              <a:grpSpLocks/>
            </p:cNvGrpSpPr>
            <p:nvPr/>
          </p:nvGrpSpPr>
          <p:grpSpPr bwMode="auto">
            <a:xfrm>
              <a:off x="1630" y="2523"/>
              <a:ext cx="1581" cy="1565"/>
              <a:chOff x="1630" y="2523"/>
              <a:chExt cx="1581" cy="1565"/>
            </a:xfrm>
          </p:grpSpPr>
          <p:sp>
            <p:nvSpPr>
              <p:cNvPr id="6176" name="Freeform 64"/>
              <p:cNvSpPr>
                <a:spLocks/>
              </p:cNvSpPr>
              <p:nvPr/>
            </p:nvSpPr>
            <p:spPr bwMode="auto">
              <a:xfrm rot="-5622581">
                <a:off x="1836" y="2714"/>
                <a:ext cx="1377" cy="1372"/>
              </a:xfrm>
              <a:custGeom>
                <a:avLst/>
                <a:gdLst>
                  <a:gd name="T0" fmla="*/ 138 w 1754"/>
                  <a:gd name="T1" fmla="*/ 515 h 1768"/>
                  <a:gd name="T2" fmla="*/ 360 w 1754"/>
                  <a:gd name="T3" fmla="*/ 641 h 1768"/>
                  <a:gd name="T4" fmla="*/ 242 w 1754"/>
                  <a:gd name="T5" fmla="*/ 531 h 1768"/>
                  <a:gd name="T6" fmla="*/ 667 w 1754"/>
                  <a:gd name="T7" fmla="*/ 114 h 1768"/>
                  <a:gd name="T8" fmla="*/ 543 w 1754"/>
                  <a:gd name="T9" fmla="*/ 0 h 1768"/>
                  <a:gd name="T10" fmla="*/ 119 w 1754"/>
                  <a:gd name="T11" fmla="*/ 417 h 1768"/>
                  <a:gd name="T12" fmla="*/ 0 w 1754"/>
                  <a:gd name="T13" fmla="*/ 308 h 1768"/>
                  <a:gd name="T14" fmla="*/ 159 w 1754"/>
                  <a:gd name="T15" fmla="*/ 536 h 1768"/>
                  <a:gd name="T16" fmla="*/ 0 60000 65536"/>
                  <a:gd name="T17" fmla="*/ 0 60000 65536"/>
                  <a:gd name="T18" fmla="*/ 0 60000 65536"/>
                  <a:gd name="T19" fmla="*/ 0 60000 65536"/>
                  <a:gd name="T20" fmla="*/ 0 60000 65536"/>
                  <a:gd name="T21" fmla="*/ 0 60000 65536"/>
                  <a:gd name="T22" fmla="*/ 0 60000 65536"/>
                  <a:gd name="T23" fmla="*/ 0 60000 65536"/>
                  <a:gd name="T24" fmla="*/ 0 w 1754"/>
                  <a:gd name="T25" fmla="*/ 0 h 1768"/>
                  <a:gd name="T26" fmla="*/ 1754 w 1754"/>
                  <a:gd name="T27" fmla="*/ 1768 h 176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54" h="1768">
                    <a:moveTo>
                      <a:pt x="363" y="1421"/>
                    </a:moveTo>
                    <a:lnTo>
                      <a:pt x="947" y="1768"/>
                    </a:lnTo>
                    <a:lnTo>
                      <a:pt x="635" y="1465"/>
                    </a:lnTo>
                    <a:lnTo>
                      <a:pt x="1754" y="314"/>
                    </a:lnTo>
                    <a:lnTo>
                      <a:pt x="1431" y="0"/>
                    </a:lnTo>
                    <a:lnTo>
                      <a:pt x="312" y="1151"/>
                    </a:lnTo>
                    <a:lnTo>
                      <a:pt x="0" y="848"/>
                    </a:lnTo>
                    <a:lnTo>
                      <a:pt x="420" y="1478"/>
                    </a:lnTo>
                  </a:path>
                </a:pathLst>
              </a:custGeom>
              <a:solidFill>
                <a:srgbClr val="000099"/>
              </a:solidFill>
              <a:ln w="25400">
                <a:solidFill>
                  <a:srgbClr val="000000"/>
                </a:solidFill>
                <a:prstDash val="solid"/>
                <a:round/>
                <a:headEnd/>
                <a:tailEnd/>
              </a:ln>
            </p:spPr>
            <p:txBody>
              <a:bodyPr/>
              <a:lstStyle/>
              <a:p>
                <a:endParaRPr lang="lt-LT"/>
              </a:p>
            </p:txBody>
          </p:sp>
          <p:sp>
            <p:nvSpPr>
              <p:cNvPr id="6177" name="Freeform 65"/>
              <p:cNvSpPr>
                <a:spLocks/>
              </p:cNvSpPr>
              <p:nvPr/>
            </p:nvSpPr>
            <p:spPr bwMode="auto">
              <a:xfrm rot="5161223">
                <a:off x="1628" y="2525"/>
                <a:ext cx="1335" cy="1332"/>
              </a:xfrm>
              <a:custGeom>
                <a:avLst/>
                <a:gdLst>
                  <a:gd name="T0" fmla="*/ 122 w 1754"/>
                  <a:gd name="T1" fmla="*/ 458 h 1768"/>
                  <a:gd name="T2" fmla="*/ 318 w 1754"/>
                  <a:gd name="T3" fmla="*/ 570 h 1768"/>
                  <a:gd name="T4" fmla="*/ 213 w 1754"/>
                  <a:gd name="T5" fmla="*/ 472 h 1768"/>
                  <a:gd name="T6" fmla="*/ 588 w 1754"/>
                  <a:gd name="T7" fmla="*/ 102 h 1768"/>
                  <a:gd name="T8" fmla="*/ 480 w 1754"/>
                  <a:gd name="T9" fmla="*/ 0 h 1768"/>
                  <a:gd name="T10" fmla="*/ 104 w 1754"/>
                  <a:gd name="T11" fmla="*/ 371 h 1768"/>
                  <a:gd name="T12" fmla="*/ 0 w 1754"/>
                  <a:gd name="T13" fmla="*/ 273 h 1768"/>
                  <a:gd name="T14" fmla="*/ 142 w 1754"/>
                  <a:gd name="T15" fmla="*/ 476 h 1768"/>
                  <a:gd name="T16" fmla="*/ 0 60000 65536"/>
                  <a:gd name="T17" fmla="*/ 0 60000 65536"/>
                  <a:gd name="T18" fmla="*/ 0 60000 65536"/>
                  <a:gd name="T19" fmla="*/ 0 60000 65536"/>
                  <a:gd name="T20" fmla="*/ 0 60000 65536"/>
                  <a:gd name="T21" fmla="*/ 0 60000 65536"/>
                  <a:gd name="T22" fmla="*/ 0 60000 65536"/>
                  <a:gd name="T23" fmla="*/ 0 60000 65536"/>
                  <a:gd name="T24" fmla="*/ 0 w 1754"/>
                  <a:gd name="T25" fmla="*/ 0 h 1768"/>
                  <a:gd name="T26" fmla="*/ 1754 w 1754"/>
                  <a:gd name="T27" fmla="*/ 1768 h 176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54" h="1768">
                    <a:moveTo>
                      <a:pt x="363" y="1421"/>
                    </a:moveTo>
                    <a:lnTo>
                      <a:pt x="947" y="1768"/>
                    </a:lnTo>
                    <a:lnTo>
                      <a:pt x="635" y="1465"/>
                    </a:lnTo>
                    <a:lnTo>
                      <a:pt x="1754" y="314"/>
                    </a:lnTo>
                    <a:lnTo>
                      <a:pt x="1431" y="0"/>
                    </a:lnTo>
                    <a:lnTo>
                      <a:pt x="312" y="1151"/>
                    </a:lnTo>
                    <a:lnTo>
                      <a:pt x="0" y="848"/>
                    </a:lnTo>
                    <a:lnTo>
                      <a:pt x="420" y="1478"/>
                    </a:lnTo>
                  </a:path>
                </a:pathLst>
              </a:custGeom>
              <a:solidFill>
                <a:srgbClr val="000099"/>
              </a:solidFill>
              <a:ln w="25400">
                <a:solidFill>
                  <a:srgbClr val="000000"/>
                </a:solidFill>
                <a:prstDash val="solid"/>
                <a:round/>
                <a:headEnd/>
                <a:tailEnd/>
              </a:ln>
            </p:spPr>
            <p:txBody>
              <a:bodyPr/>
              <a:lstStyle/>
              <a:p>
                <a:endParaRPr lang="lt-LT"/>
              </a:p>
            </p:txBody>
          </p:sp>
        </p:grpSp>
        <p:sp>
          <p:nvSpPr>
            <p:cNvPr id="6175" name="WordArt 66"/>
            <p:cNvSpPr>
              <a:spLocks noChangeArrowheads="1" noChangeShapeType="1" noTextEdit="1"/>
            </p:cNvSpPr>
            <p:nvPr/>
          </p:nvSpPr>
          <p:spPr bwMode="auto">
            <a:xfrm>
              <a:off x="1849" y="3129"/>
              <a:ext cx="1470" cy="414"/>
            </a:xfrm>
            <a:prstGeom prst="rect">
              <a:avLst/>
            </a:prstGeom>
          </p:spPr>
          <p:txBody>
            <a:bodyPr wrap="none" fromWordArt="1">
              <a:prstTxWarp prst="textSlantDown">
                <a:avLst>
                  <a:gd name="adj" fmla="val 44444"/>
                </a:avLst>
              </a:prstTxWarp>
              <a:scene3d>
                <a:camera prst="legacyPerspectiveFront">
                  <a:rot lat="20519990" lon="1080000" rev="0"/>
                </a:camera>
                <a:lightRig rig="legacyHarsh2" dir="b"/>
              </a:scene3d>
              <a:sp3d extrusionH="430200" prstMaterial="legacyMatte">
                <a:extrusionClr>
                  <a:srgbClr val="FF6600"/>
                </a:extrusionClr>
              </a:sp3d>
            </a:bodyPr>
            <a:lstStyle/>
            <a:p>
              <a:pPr algn="ctr"/>
              <a:r>
                <a:rPr lang="lt-LT" sz="2800" kern="10">
                  <a:ln w="9525">
                    <a:round/>
                    <a:headEnd/>
                    <a:tailEnd/>
                  </a:ln>
                  <a:gradFill rotWithShape="1">
                    <a:gsLst>
                      <a:gs pos="0">
                        <a:srgbClr val="FFE701"/>
                      </a:gs>
                      <a:gs pos="100000">
                        <a:srgbClr val="FE3E02"/>
                      </a:gs>
                    </a:gsLst>
                    <a:lin ang="5400000" scaled="1"/>
                  </a:gradFill>
                  <a:latin typeface="Impact"/>
                </a:rPr>
                <a:t>Panaudojimas</a:t>
              </a:r>
            </a:p>
          </p:txBody>
        </p:sp>
      </p:grpSp>
      <p:sp>
        <p:nvSpPr>
          <p:cNvPr id="28739" name="Freeform 67"/>
          <p:cNvSpPr>
            <a:spLocks/>
          </p:cNvSpPr>
          <p:nvPr/>
        </p:nvSpPr>
        <p:spPr bwMode="auto">
          <a:xfrm>
            <a:off x="1617663" y="1752600"/>
            <a:ext cx="4572000" cy="2819400"/>
          </a:xfrm>
          <a:custGeom>
            <a:avLst/>
            <a:gdLst>
              <a:gd name="T0" fmla="*/ 2147483647 w 8636"/>
              <a:gd name="T1" fmla="*/ 2147483647 h 3630"/>
              <a:gd name="T2" fmla="*/ 2147483647 w 8636"/>
              <a:gd name="T3" fmla="*/ 2147483647 h 3630"/>
              <a:gd name="T4" fmla="*/ 2147483647 w 8636"/>
              <a:gd name="T5" fmla="*/ 2147483647 h 3630"/>
              <a:gd name="T6" fmla="*/ 2147483647 w 8636"/>
              <a:gd name="T7" fmla="*/ 2147483647 h 3630"/>
              <a:gd name="T8" fmla="*/ 2147483647 w 8636"/>
              <a:gd name="T9" fmla="*/ 2147483647 h 3630"/>
              <a:gd name="T10" fmla="*/ 2147483647 w 8636"/>
              <a:gd name="T11" fmla="*/ 2147483647 h 3630"/>
              <a:gd name="T12" fmla="*/ 2147483647 w 8636"/>
              <a:gd name="T13" fmla="*/ 2147483647 h 3630"/>
              <a:gd name="T14" fmla="*/ 2147483647 w 8636"/>
              <a:gd name="T15" fmla="*/ 2147483647 h 3630"/>
              <a:gd name="T16" fmla="*/ 2147483647 w 8636"/>
              <a:gd name="T17" fmla="*/ 2147483647 h 3630"/>
              <a:gd name="T18" fmla="*/ 2147483647 w 8636"/>
              <a:gd name="T19" fmla="*/ 2147483647 h 3630"/>
              <a:gd name="T20" fmla="*/ 2147483647 w 8636"/>
              <a:gd name="T21" fmla="*/ 2147483647 h 3630"/>
              <a:gd name="T22" fmla="*/ 2147483647 w 8636"/>
              <a:gd name="T23" fmla="*/ 2147483647 h 3630"/>
              <a:gd name="T24" fmla="*/ 2147483647 w 8636"/>
              <a:gd name="T25" fmla="*/ 2147483647 h 3630"/>
              <a:gd name="T26" fmla="*/ 2147483647 w 8636"/>
              <a:gd name="T27" fmla="*/ 2147483647 h 3630"/>
              <a:gd name="T28" fmla="*/ 2147483647 w 8636"/>
              <a:gd name="T29" fmla="*/ 2147483647 h 3630"/>
              <a:gd name="T30" fmla="*/ 2147483647 w 8636"/>
              <a:gd name="T31" fmla="*/ 2147483647 h 3630"/>
              <a:gd name="T32" fmla="*/ 2147483647 w 8636"/>
              <a:gd name="T33" fmla="*/ 2147483647 h 3630"/>
              <a:gd name="T34" fmla="*/ 2147483647 w 8636"/>
              <a:gd name="T35" fmla="*/ 2147483647 h 3630"/>
              <a:gd name="T36" fmla="*/ 2147483647 w 8636"/>
              <a:gd name="T37" fmla="*/ 2147483647 h 3630"/>
              <a:gd name="T38" fmla="*/ 2147483647 w 8636"/>
              <a:gd name="T39" fmla="*/ 2147483647 h 3630"/>
              <a:gd name="T40" fmla="*/ 2147483647 w 8636"/>
              <a:gd name="T41" fmla="*/ 2147483647 h 3630"/>
              <a:gd name="T42" fmla="*/ 2147483647 w 8636"/>
              <a:gd name="T43" fmla="*/ 2147483647 h 3630"/>
              <a:gd name="T44" fmla="*/ 2147483647 w 8636"/>
              <a:gd name="T45" fmla="*/ 2147483647 h 3630"/>
              <a:gd name="T46" fmla="*/ 2147483647 w 8636"/>
              <a:gd name="T47" fmla="*/ 2147483647 h 3630"/>
              <a:gd name="T48" fmla="*/ 2147483647 w 8636"/>
              <a:gd name="T49" fmla="*/ 2147483647 h 3630"/>
              <a:gd name="T50" fmla="*/ 2147483647 w 8636"/>
              <a:gd name="T51" fmla="*/ 2147483647 h 3630"/>
              <a:gd name="T52" fmla="*/ 2147483647 w 8636"/>
              <a:gd name="T53" fmla="*/ 2147483647 h 3630"/>
              <a:gd name="T54" fmla="*/ 2147483647 w 8636"/>
              <a:gd name="T55" fmla="*/ 2147483647 h 3630"/>
              <a:gd name="T56" fmla="*/ 2147483647 w 8636"/>
              <a:gd name="T57" fmla="*/ 2147483647 h 3630"/>
              <a:gd name="T58" fmla="*/ 2147483647 w 8636"/>
              <a:gd name="T59" fmla="*/ 2147483647 h 3630"/>
              <a:gd name="T60" fmla="*/ 2147483647 w 8636"/>
              <a:gd name="T61" fmla="*/ 2147483647 h 3630"/>
              <a:gd name="T62" fmla="*/ 2147483647 w 8636"/>
              <a:gd name="T63" fmla="*/ 2147483647 h 3630"/>
              <a:gd name="T64" fmla="*/ 2147483647 w 8636"/>
              <a:gd name="T65" fmla="*/ 2147483647 h 3630"/>
              <a:gd name="T66" fmla="*/ 2147483647 w 8636"/>
              <a:gd name="T67" fmla="*/ 2147483647 h 3630"/>
              <a:gd name="T68" fmla="*/ 2147483647 w 8636"/>
              <a:gd name="T69" fmla="*/ 2147483647 h 3630"/>
              <a:gd name="T70" fmla="*/ 2147483647 w 8636"/>
              <a:gd name="T71" fmla="*/ 2147483647 h 3630"/>
              <a:gd name="T72" fmla="*/ 2147483647 w 8636"/>
              <a:gd name="T73" fmla="*/ 2147483647 h 3630"/>
              <a:gd name="T74" fmla="*/ 2147483647 w 8636"/>
              <a:gd name="T75" fmla="*/ 2147483647 h 3630"/>
              <a:gd name="T76" fmla="*/ 2147483647 w 8636"/>
              <a:gd name="T77" fmla="*/ 2147483647 h 3630"/>
              <a:gd name="T78" fmla="*/ 2147483647 w 8636"/>
              <a:gd name="T79" fmla="*/ 2147483647 h 3630"/>
              <a:gd name="T80" fmla="*/ 2147483647 w 8636"/>
              <a:gd name="T81" fmla="*/ 2147483647 h 3630"/>
              <a:gd name="T82" fmla="*/ 2147483647 w 8636"/>
              <a:gd name="T83" fmla="*/ 2147483647 h 3630"/>
              <a:gd name="T84" fmla="*/ 2147483647 w 8636"/>
              <a:gd name="T85" fmla="*/ 2147483647 h 3630"/>
              <a:gd name="T86" fmla="*/ 2147483647 w 8636"/>
              <a:gd name="T87" fmla="*/ 2147483647 h 3630"/>
              <a:gd name="T88" fmla="*/ 2147483647 w 8636"/>
              <a:gd name="T89" fmla="*/ 2147483647 h 3630"/>
              <a:gd name="T90" fmla="*/ 2147483647 w 8636"/>
              <a:gd name="T91" fmla="*/ 2147483647 h 3630"/>
              <a:gd name="T92" fmla="*/ 2147483647 w 8636"/>
              <a:gd name="T93" fmla="*/ 2147483647 h 3630"/>
              <a:gd name="T94" fmla="*/ 2147483647 w 8636"/>
              <a:gd name="T95" fmla="*/ 2147483647 h 3630"/>
              <a:gd name="T96" fmla="*/ 2147483647 w 8636"/>
              <a:gd name="T97" fmla="*/ 2147483647 h 3630"/>
              <a:gd name="T98" fmla="*/ 2147483647 w 8636"/>
              <a:gd name="T99" fmla="*/ 2147483647 h 3630"/>
              <a:gd name="T100" fmla="*/ 2147483647 w 8636"/>
              <a:gd name="T101" fmla="*/ 2147483647 h 3630"/>
              <a:gd name="T102" fmla="*/ 2147483647 w 8636"/>
              <a:gd name="T103" fmla="*/ 2147483647 h 3630"/>
              <a:gd name="T104" fmla="*/ 2147483647 w 8636"/>
              <a:gd name="T105" fmla="*/ 2147483647 h 3630"/>
              <a:gd name="T106" fmla="*/ 2147483647 w 8636"/>
              <a:gd name="T107" fmla="*/ 2147483647 h 3630"/>
              <a:gd name="T108" fmla="*/ 2147483647 w 8636"/>
              <a:gd name="T109" fmla="*/ 2147483647 h 3630"/>
              <a:gd name="T110" fmla="*/ 2147483647 w 8636"/>
              <a:gd name="T111" fmla="*/ 2147483647 h 3630"/>
              <a:gd name="T112" fmla="*/ 2147483647 w 8636"/>
              <a:gd name="T113" fmla="*/ 2147483647 h 3630"/>
              <a:gd name="T114" fmla="*/ 2147483647 w 8636"/>
              <a:gd name="T115" fmla="*/ 2147483647 h 3630"/>
              <a:gd name="T116" fmla="*/ 2147483647 w 8636"/>
              <a:gd name="T117" fmla="*/ 2147483647 h 3630"/>
              <a:gd name="T118" fmla="*/ 2147483647 w 8636"/>
              <a:gd name="T119" fmla="*/ 2147483647 h 363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8636"/>
              <a:gd name="T181" fmla="*/ 0 h 3630"/>
              <a:gd name="T182" fmla="*/ 8636 w 8636"/>
              <a:gd name="T183" fmla="*/ 3630 h 363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8636" h="3630">
                <a:moveTo>
                  <a:pt x="0" y="0"/>
                </a:moveTo>
                <a:lnTo>
                  <a:pt x="40" y="111"/>
                </a:lnTo>
                <a:lnTo>
                  <a:pt x="82" y="216"/>
                </a:lnTo>
                <a:lnTo>
                  <a:pt x="124" y="319"/>
                </a:lnTo>
                <a:lnTo>
                  <a:pt x="168" y="418"/>
                </a:lnTo>
                <a:lnTo>
                  <a:pt x="212" y="512"/>
                </a:lnTo>
                <a:lnTo>
                  <a:pt x="257" y="605"/>
                </a:lnTo>
                <a:lnTo>
                  <a:pt x="303" y="693"/>
                </a:lnTo>
                <a:lnTo>
                  <a:pt x="350" y="777"/>
                </a:lnTo>
                <a:lnTo>
                  <a:pt x="398" y="860"/>
                </a:lnTo>
                <a:lnTo>
                  <a:pt x="447" y="939"/>
                </a:lnTo>
                <a:lnTo>
                  <a:pt x="496" y="1014"/>
                </a:lnTo>
                <a:lnTo>
                  <a:pt x="545" y="1088"/>
                </a:lnTo>
                <a:lnTo>
                  <a:pt x="597" y="1158"/>
                </a:lnTo>
                <a:lnTo>
                  <a:pt x="648" y="1227"/>
                </a:lnTo>
                <a:lnTo>
                  <a:pt x="701" y="1293"/>
                </a:lnTo>
                <a:lnTo>
                  <a:pt x="753" y="1356"/>
                </a:lnTo>
                <a:lnTo>
                  <a:pt x="808" y="1420"/>
                </a:lnTo>
                <a:lnTo>
                  <a:pt x="862" y="1479"/>
                </a:lnTo>
                <a:lnTo>
                  <a:pt x="918" y="1539"/>
                </a:lnTo>
                <a:lnTo>
                  <a:pt x="974" y="1597"/>
                </a:lnTo>
                <a:lnTo>
                  <a:pt x="1030" y="1653"/>
                </a:lnTo>
                <a:lnTo>
                  <a:pt x="1088" y="1707"/>
                </a:lnTo>
                <a:lnTo>
                  <a:pt x="1146" y="1760"/>
                </a:lnTo>
                <a:lnTo>
                  <a:pt x="1204" y="1814"/>
                </a:lnTo>
                <a:lnTo>
                  <a:pt x="1276" y="1876"/>
                </a:lnTo>
                <a:lnTo>
                  <a:pt x="1346" y="1937"/>
                </a:lnTo>
                <a:lnTo>
                  <a:pt x="1419" y="1997"/>
                </a:lnTo>
                <a:lnTo>
                  <a:pt x="1493" y="2057"/>
                </a:lnTo>
                <a:lnTo>
                  <a:pt x="1567" y="2114"/>
                </a:lnTo>
                <a:lnTo>
                  <a:pt x="1642" y="2171"/>
                </a:lnTo>
                <a:lnTo>
                  <a:pt x="1717" y="2227"/>
                </a:lnTo>
                <a:lnTo>
                  <a:pt x="1795" y="2281"/>
                </a:lnTo>
                <a:lnTo>
                  <a:pt x="1873" y="2336"/>
                </a:lnTo>
                <a:lnTo>
                  <a:pt x="1952" y="2388"/>
                </a:lnTo>
                <a:lnTo>
                  <a:pt x="2033" y="2439"/>
                </a:lnTo>
                <a:lnTo>
                  <a:pt x="2114" y="2490"/>
                </a:lnTo>
                <a:lnTo>
                  <a:pt x="2196" y="2537"/>
                </a:lnTo>
                <a:lnTo>
                  <a:pt x="2280" y="2586"/>
                </a:lnTo>
                <a:lnTo>
                  <a:pt x="2364" y="2632"/>
                </a:lnTo>
                <a:lnTo>
                  <a:pt x="2450" y="2678"/>
                </a:lnTo>
                <a:lnTo>
                  <a:pt x="2538" y="2723"/>
                </a:lnTo>
                <a:lnTo>
                  <a:pt x="2625" y="2765"/>
                </a:lnTo>
                <a:lnTo>
                  <a:pt x="2717" y="2808"/>
                </a:lnTo>
                <a:lnTo>
                  <a:pt x="2806" y="2848"/>
                </a:lnTo>
                <a:lnTo>
                  <a:pt x="2899" y="2888"/>
                </a:lnTo>
                <a:lnTo>
                  <a:pt x="2992" y="2927"/>
                </a:lnTo>
                <a:lnTo>
                  <a:pt x="3086" y="2964"/>
                </a:lnTo>
                <a:lnTo>
                  <a:pt x="3183" y="2999"/>
                </a:lnTo>
                <a:lnTo>
                  <a:pt x="3281" y="3034"/>
                </a:lnTo>
                <a:lnTo>
                  <a:pt x="3381" y="3067"/>
                </a:lnTo>
                <a:lnTo>
                  <a:pt x="3481" y="3099"/>
                </a:lnTo>
                <a:lnTo>
                  <a:pt x="3583" y="3129"/>
                </a:lnTo>
                <a:lnTo>
                  <a:pt x="3686" y="3158"/>
                </a:lnTo>
                <a:lnTo>
                  <a:pt x="3791" y="3187"/>
                </a:lnTo>
                <a:lnTo>
                  <a:pt x="3819" y="3194"/>
                </a:lnTo>
                <a:lnTo>
                  <a:pt x="3845" y="3201"/>
                </a:lnTo>
                <a:lnTo>
                  <a:pt x="3874" y="3208"/>
                </a:lnTo>
                <a:lnTo>
                  <a:pt x="3902" y="3215"/>
                </a:lnTo>
                <a:lnTo>
                  <a:pt x="3930" y="3222"/>
                </a:lnTo>
                <a:lnTo>
                  <a:pt x="3958" y="3229"/>
                </a:lnTo>
                <a:lnTo>
                  <a:pt x="3987" y="3234"/>
                </a:lnTo>
                <a:lnTo>
                  <a:pt x="4016" y="3241"/>
                </a:lnTo>
                <a:lnTo>
                  <a:pt x="4044" y="3248"/>
                </a:lnTo>
                <a:lnTo>
                  <a:pt x="4072" y="3253"/>
                </a:lnTo>
                <a:lnTo>
                  <a:pt x="4100" y="3260"/>
                </a:lnTo>
                <a:lnTo>
                  <a:pt x="4129" y="3266"/>
                </a:lnTo>
                <a:lnTo>
                  <a:pt x="4158" y="3273"/>
                </a:lnTo>
                <a:lnTo>
                  <a:pt x="4186" y="3278"/>
                </a:lnTo>
                <a:lnTo>
                  <a:pt x="4214" y="3285"/>
                </a:lnTo>
                <a:lnTo>
                  <a:pt x="4243" y="3290"/>
                </a:lnTo>
                <a:lnTo>
                  <a:pt x="4271" y="3295"/>
                </a:lnTo>
                <a:lnTo>
                  <a:pt x="4299" y="3301"/>
                </a:lnTo>
                <a:lnTo>
                  <a:pt x="4329" y="3308"/>
                </a:lnTo>
                <a:lnTo>
                  <a:pt x="4357" y="3313"/>
                </a:lnTo>
                <a:lnTo>
                  <a:pt x="4385" y="3318"/>
                </a:lnTo>
                <a:lnTo>
                  <a:pt x="4415" y="3323"/>
                </a:lnTo>
                <a:lnTo>
                  <a:pt x="4443" y="3329"/>
                </a:lnTo>
                <a:lnTo>
                  <a:pt x="4471" y="3334"/>
                </a:lnTo>
                <a:lnTo>
                  <a:pt x="4501" y="3339"/>
                </a:lnTo>
                <a:lnTo>
                  <a:pt x="4529" y="3344"/>
                </a:lnTo>
                <a:lnTo>
                  <a:pt x="4557" y="3348"/>
                </a:lnTo>
                <a:lnTo>
                  <a:pt x="4585" y="3353"/>
                </a:lnTo>
                <a:lnTo>
                  <a:pt x="4615" y="3359"/>
                </a:lnTo>
                <a:lnTo>
                  <a:pt x="4643" y="3364"/>
                </a:lnTo>
                <a:lnTo>
                  <a:pt x="4671" y="3367"/>
                </a:lnTo>
                <a:lnTo>
                  <a:pt x="4699" y="3373"/>
                </a:lnTo>
                <a:lnTo>
                  <a:pt x="4727" y="3376"/>
                </a:lnTo>
                <a:lnTo>
                  <a:pt x="4852" y="3395"/>
                </a:lnTo>
                <a:lnTo>
                  <a:pt x="4974" y="3413"/>
                </a:lnTo>
                <a:lnTo>
                  <a:pt x="5095" y="3430"/>
                </a:lnTo>
                <a:lnTo>
                  <a:pt x="5214" y="3444"/>
                </a:lnTo>
                <a:lnTo>
                  <a:pt x="5334" y="3459"/>
                </a:lnTo>
                <a:lnTo>
                  <a:pt x="5451" y="3471"/>
                </a:lnTo>
                <a:lnTo>
                  <a:pt x="5567" y="3483"/>
                </a:lnTo>
                <a:lnTo>
                  <a:pt x="5683" y="3494"/>
                </a:lnTo>
                <a:lnTo>
                  <a:pt x="5798" y="3504"/>
                </a:lnTo>
                <a:lnTo>
                  <a:pt x="5912" y="3513"/>
                </a:lnTo>
                <a:lnTo>
                  <a:pt x="6026" y="3520"/>
                </a:lnTo>
                <a:lnTo>
                  <a:pt x="6140" y="3527"/>
                </a:lnTo>
                <a:lnTo>
                  <a:pt x="6254" y="3534"/>
                </a:lnTo>
                <a:lnTo>
                  <a:pt x="6366" y="3541"/>
                </a:lnTo>
                <a:lnTo>
                  <a:pt x="6480" y="3546"/>
                </a:lnTo>
                <a:lnTo>
                  <a:pt x="6594" y="3552"/>
                </a:lnTo>
                <a:lnTo>
                  <a:pt x="6706" y="3555"/>
                </a:lnTo>
                <a:lnTo>
                  <a:pt x="6820" y="3560"/>
                </a:lnTo>
                <a:lnTo>
                  <a:pt x="6934" y="3564"/>
                </a:lnTo>
                <a:lnTo>
                  <a:pt x="7050" y="3567"/>
                </a:lnTo>
                <a:lnTo>
                  <a:pt x="7164" y="3571"/>
                </a:lnTo>
                <a:lnTo>
                  <a:pt x="7279" y="3574"/>
                </a:lnTo>
                <a:lnTo>
                  <a:pt x="7397" y="3578"/>
                </a:lnTo>
                <a:lnTo>
                  <a:pt x="7514" y="3583"/>
                </a:lnTo>
                <a:lnTo>
                  <a:pt x="7633" y="3587"/>
                </a:lnTo>
                <a:lnTo>
                  <a:pt x="7753" y="3590"/>
                </a:lnTo>
                <a:lnTo>
                  <a:pt x="7875" y="3595"/>
                </a:lnTo>
                <a:lnTo>
                  <a:pt x="7998" y="3599"/>
                </a:lnTo>
                <a:lnTo>
                  <a:pt x="8123" y="3604"/>
                </a:lnTo>
                <a:lnTo>
                  <a:pt x="8247" y="3609"/>
                </a:lnTo>
                <a:lnTo>
                  <a:pt x="8375" y="3616"/>
                </a:lnTo>
                <a:lnTo>
                  <a:pt x="8505" y="3623"/>
                </a:lnTo>
                <a:lnTo>
                  <a:pt x="8636" y="3630"/>
                </a:lnTo>
              </a:path>
            </a:pathLst>
          </a:custGeom>
          <a:noFill/>
          <a:ln w="36513">
            <a:solidFill>
              <a:schemeClr val="folHlink"/>
            </a:solidFill>
            <a:prstDash val="solid"/>
            <a:round/>
            <a:headEnd/>
            <a:tailEnd/>
          </a:ln>
        </p:spPr>
        <p:txBody>
          <a:bodyPr/>
          <a:lstStyle/>
          <a:p>
            <a:endParaRPr lang="lt-LT"/>
          </a:p>
        </p:txBody>
      </p:sp>
      <p:sp>
        <p:nvSpPr>
          <p:cNvPr id="6160" name="Freeform 68"/>
          <p:cNvSpPr>
            <a:spLocks/>
          </p:cNvSpPr>
          <p:nvPr/>
        </p:nvSpPr>
        <p:spPr bwMode="auto">
          <a:xfrm>
            <a:off x="1617663" y="1752600"/>
            <a:ext cx="6330950" cy="2819400"/>
          </a:xfrm>
          <a:custGeom>
            <a:avLst/>
            <a:gdLst>
              <a:gd name="T0" fmla="*/ 2147483647 w 8636"/>
              <a:gd name="T1" fmla="*/ 2147483647 h 3630"/>
              <a:gd name="T2" fmla="*/ 2147483647 w 8636"/>
              <a:gd name="T3" fmla="*/ 2147483647 h 3630"/>
              <a:gd name="T4" fmla="*/ 2147483647 w 8636"/>
              <a:gd name="T5" fmla="*/ 2147483647 h 3630"/>
              <a:gd name="T6" fmla="*/ 2147483647 w 8636"/>
              <a:gd name="T7" fmla="*/ 2147483647 h 3630"/>
              <a:gd name="T8" fmla="*/ 2147483647 w 8636"/>
              <a:gd name="T9" fmla="*/ 2147483647 h 3630"/>
              <a:gd name="T10" fmla="*/ 2147483647 w 8636"/>
              <a:gd name="T11" fmla="*/ 2147483647 h 3630"/>
              <a:gd name="T12" fmla="*/ 2147483647 w 8636"/>
              <a:gd name="T13" fmla="*/ 2147483647 h 3630"/>
              <a:gd name="T14" fmla="*/ 2147483647 w 8636"/>
              <a:gd name="T15" fmla="*/ 2147483647 h 3630"/>
              <a:gd name="T16" fmla="*/ 2147483647 w 8636"/>
              <a:gd name="T17" fmla="*/ 2147483647 h 3630"/>
              <a:gd name="T18" fmla="*/ 2147483647 w 8636"/>
              <a:gd name="T19" fmla="*/ 2147483647 h 3630"/>
              <a:gd name="T20" fmla="*/ 2147483647 w 8636"/>
              <a:gd name="T21" fmla="*/ 2147483647 h 3630"/>
              <a:gd name="T22" fmla="*/ 2147483647 w 8636"/>
              <a:gd name="T23" fmla="*/ 2147483647 h 3630"/>
              <a:gd name="T24" fmla="*/ 2147483647 w 8636"/>
              <a:gd name="T25" fmla="*/ 2147483647 h 3630"/>
              <a:gd name="T26" fmla="*/ 2147483647 w 8636"/>
              <a:gd name="T27" fmla="*/ 2147483647 h 3630"/>
              <a:gd name="T28" fmla="*/ 2147483647 w 8636"/>
              <a:gd name="T29" fmla="*/ 2147483647 h 3630"/>
              <a:gd name="T30" fmla="*/ 2147483647 w 8636"/>
              <a:gd name="T31" fmla="*/ 2147483647 h 3630"/>
              <a:gd name="T32" fmla="*/ 2147483647 w 8636"/>
              <a:gd name="T33" fmla="*/ 2147483647 h 3630"/>
              <a:gd name="T34" fmla="*/ 2147483647 w 8636"/>
              <a:gd name="T35" fmla="*/ 2147483647 h 3630"/>
              <a:gd name="T36" fmla="*/ 2147483647 w 8636"/>
              <a:gd name="T37" fmla="*/ 2147483647 h 3630"/>
              <a:gd name="T38" fmla="*/ 2147483647 w 8636"/>
              <a:gd name="T39" fmla="*/ 2147483647 h 3630"/>
              <a:gd name="T40" fmla="*/ 2147483647 w 8636"/>
              <a:gd name="T41" fmla="*/ 2147483647 h 3630"/>
              <a:gd name="T42" fmla="*/ 2147483647 w 8636"/>
              <a:gd name="T43" fmla="*/ 2147483647 h 3630"/>
              <a:gd name="T44" fmla="*/ 2147483647 w 8636"/>
              <a:gd name="T45" fmla="*/ 2147483647 h 3630"/>
              <a:gd name="T46" fmla="*/ 2147483647 w 8636"/>
              <a:gd name="T47" fmla="*/ 2147483647 h 3630"/>
              <a:gd name="T48" fmla="*/ 2147483647 w 8636"/>
              <a:gd name="T49" fmla="*/ 2147483647 h 3630"/>
              <a:gd name="T50" fmla="*/ 2147483647 w 8636"/>
              <a:gd name="T51" fmla="*/ 2147483647 h 3630"/>
              <a:gd name="T52" fmla="*/ 2147483647 w 8636"/>
              <a:gd name="T53" fmla="*/ 2147483647 h 3630"/>
              <a:gd name="T54" fmla="*/ 2147483647 w 8636"/>
              <a:gd name="T55" fmla="*/ 2147483647 h 3630"/>
              <a:gd name="T56" fmla="*/ 2147483647 w 8636"/>
              <a:gd name="T57" fmla="*/ 2147483647 h 3630"/>
              <a:gd name="T58" fmla="*/ 2147483647 w 8636"/>
              <a:gd name="T59" fmla="*/ 2147483647 h 3630"/>
              <a:gd name="T60" fmla="*/ 2147483647 w 8636"/>
              <a:gd name="T61" fmla="*/ 2147483647 h 3630"/>
              <a:gd name="T62" fmla="*/ 2147483647 w 8636"/>
              <a:gd name="T63" fmla="*/ 2147483647 h 3630"/>
              <a:gd name="T64" fmla="*/ 2147483647 w 8636"/>
              <a:gd name="T65" fmla="*/ 2147483647 h 3630"/>
              <a:gd name="T66" fmla="*/ 2147483647 w 8636"/>
              <a:gd name="T67" fmla="*/ 2147483647 h 3630"/>
              <a:gd name="T68" fmla="*/ 2147483647 w 8636"/>
              <a:gd name="T69" fmla="*/ 2147483647 h 3630"/>
              <a:gd name="T70" fmla="*/ 2147483647 w 8636"/>
              <a:gd name="T71" fmla="*/ 2147483647 h 3630"/>
              <a:gd name="T72" fmla="*/ 2147483647 w 8636"/>
              <a:gd name="T73" fmla="*/ 2147483647 h 3630"/>
              <a:gd name="T74" fmla="*/ 2147483647 w 8636"/>
              <a:gd name="T75" fmla="*/ 2147483647 h 3630"/>
              <a:gd name="T76" fmla="*/ 2147483647 w 8636"/>
              <a:gd name="T77" fmla="*/ 2147483647 h 3630"/>
              <a:gd name="T78" fmla="*/ 2147483647 w 8636"/>
              <a:gd name="T79" fmla="*/ 2147483647 h 3630"/>
              <a:gd name="T80" fmla="*/ 2147483647 w 8636"/>
              <a:gd name="T81" fmla="*/ 2147483647 h 3630"/>
              <a:gd name="T82" fmla="*/ 2147483647 w 8636"/>
              <a:gd name="T83" fmla="*/ 2147483647 h 3630"/>
              <a:gd name="T84" fmla="*/ 2147483647 w 8636"/>
              <a:gd name="T85" fmla="*/ 2147483647 h 3630"/>
              <a:gd name="T86" fmla="*/ 2147483647 w 8636"/>
              <a:gd name="T87" fmla="*/ 2147483647 h 3630"/>
              <a:gd name="T88" fmla="*/ 2147483647 w 8636"/>
              <a:gd name="T89" fmla="*/ 2147483647 h 3630"/>
              <a:gd name="T90" fmla="*/ 2147483647 w 8636"/>
              <a:gd name="T91" fmla="*/ 2147483647 h 3630"/>
              <a:gd name="T92" fmla="*/ 2147483647 w 8636"/>
              <a:gd name="T93" fmla="*/ 2147483647 h 3630"/>
              <a:gd name="T94" fmla="*/ 2147483647 w 8636"/>
              <a:gd name="T95" fmla="*/ 2147483647 h 3630"/>
              <a:gd name="T96" fmla="*/ 2147483647 w 8636"/>
              <a:gd name="T97" fmla="*/ 2147483647 h 3630"/>
              <a:gd name="T98" fmla="*/ 2147483647 w 8636"/>
              <a:gd name="T99" fmla="*/ 2147483647 h 3630"/>
              <a:gd name="T100" fmla="*/ 2147483647 w 8636"/>
              <a:gd name="T101" fmla="*/ 2147483647 h 3630"/>
              <a:gd name="T102" fmla="*/ 2147483647 w 8636"/>
              <a:gd name="T103" fmla="*/ 2147483647 h 3630"/>
              <a:gd name="T104" fmla="*/ 2147483647 w 8636"/>
              <a:gd name="T105" fmla="*/ 2147483647 h 3630"/>
              <a:gd name="T106" fmla="*/ 2147483647 w 8636"/>
              <a:gd name="T107" fmla="*/ 2147483647 h 3630"/>
              <a:gd name="T108" fmla="*/ 2147483647 w 8636"/>
              <a:gd name="T109" fmla="*/ 2147483647 h 3630"/>
              <a:gd name="T110" fmla="*/ 2147483647 w 8636"/>
              <a:gd name="T111" fmla="*/ 2147483647 h 3630"/>
              <a:gd name="T112" fmla="*/ 2147483647 w 8636"/>
              <a:gd name="T113" fmla="*/ 2147483647 h 3630"/>
              <a:gd name="T114" fmla="*/ 2147483647 w 8636"/>
              <a:gd name="T115" fmla="*/ 2147483647 h 3630"/>
              <a:gd name="T116" fmla="*/ 2147483647 w 8636"/>
              <a:gd name="T117" fmla="*/ 2147483647 h 3630"/>
              <a:gd name="T118" fmla="*/ 2147483647 w 8636"/>
              <a:gd name="T119" fmla="*/ 2147483647 h 363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8636"/>
              <a:gd name="T181" fmla="*/ 0 h 3630"/>
              <a:gd name="T182" fmla="*/ 8636 w 8636"/>
              <a:gd name="T183" fmla="*/ 3630 h 363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8636" h="3630">
                <a:moveTo>
                  <a:pt x="0" y="0"/>
                </a:moveTo>
                <a:lnTo>
                  <a:pt x="40" y="111"/>
                </a:lnTo>
                <a:lnTo>
                  <a:pt x="82" y="216"/>
                </a:lnTo>
                <a:lnTo>
                  <a:pt x="124" y="319"/>
                </a:lnTo>
                <a:lnTo>
                  <a:pt x="168" y="418"/>
                </a:lnTo>
                <a:lnTo>
                  <a:pt x="212" y="512"/>
                </a:lnTo>
                <a:lnTo>
                  <a:pt x="257" y="605"/>
                </a:lnTo>
                <a:lnTo>
                  <a:pt x="303" y="693"/>
                </a:lnTo>
                <a:lnTo>
                  <a:pt x="350" y="777"/>
                </a:lnTo>
                <a:lnTo>
                  <a:pt x="398" y="860"/>
                </a:lnTo>
                <a:lnTo>
                  <a:pt x="447" y="939"/>
                </a:lnTo>
                <a:lnTo>
                  <a:pt x="496" y="1014"/>
                </a:lnTo>
                <a:lnTo>
                  <a:pt x="545" y="1088"/>
                </a:lnTo>
                <a:lnTo>
                  <a:pt x="597" y="1158"/>
                </a:lnTo>
                <a:lnTo>
                  <a:pt x="648" y="1227"/>
                </a:lnTo>
                <a:lnTo>
                  <a:pt x="701" y="1293"/>
                </a:lnTo>
                <a:lnTo>
                  <a:pt x="753" y="1356"/>
                </a:lnTo>
                <a:lnTo>
                  <a:pt x="808" y="1420"/>
                </a:lnTo>
                <a:lnTo>
                  <a:pt x="862" y="1479"/>
                </a:lnTo>
                <a:lnTo>
                  <a:pt x="918" y="1539"/>
                </a:lnTo>
                <a:lnTo>
                  <a:pt x="974" y="1597"/>
                </a:lnTo>
                <a:lnTo>
                  <a:pt x="1030" y="1653"/>
                </a:lnTo>
                <a:lnTo>
                  <a:pt x="1088" y="1707"/>
                </a:lnTo>
                <a:lnTo>
                  <a:pt x="1146" y="1760"/>
                </a:lnTo>
                <a:lnTo>
                  <a:pt x="1204" y="1814"/>
                </a:lnTo>
                <a:lnTo>
                  <a:pt x="1276" y="1876"/>
                </a:lnTo>
                <a:lnTo>
                  <a:pt x="1346" y="1937"/>
                </a:lnTo>
                <a:lnTo>
                  <a:pt x="1419" y="1997"/>
                </a:lnTo>
                <a:lnTo>
                  <a:pt x="1493" y="2057"/>
                </a:lnTo>
                <a:lnTo>
                  <a:pt x="1567" y="2114"/>
                </a:lnTo>
                <a:lnTo>
                  <a:pt x="1642" y="2171"/>
                </a:lnTo>
                <a:lnTo>
                  <a:pt x="1717" y="2227"/>
                </a:lnTo>
                <a:lnTo>
                  <a:pt x="1795" y="2281"/>
                </a:lnTo>
                <a:lnTo>
                  <a:pt x="1873" y="2336"/>
                </a:lnTo>
                <a:lnTo>
                  <a:pt x="1952" y="2388"/>
                </a:lnTo>
                <a:lnTo>
                  <a:pt x="2033" y="2439"/>
                </a:lnTo>
                <a:lnTo>
                  <a:pt x="2114" y="2490"/>
                </a:lnTo>
                <a:lnTo>
                  <a:pt x="2196" y="2537"/>
                </a:lnTo>
                <a:lnTo>
                  <a:pt x="2280" y="2586"/>
                </a:lnTo>
                <a:lnTo>
                  <a:pt x="2364" y="2632"/>
                </a:lnTo>
                <a:lnTo>
                  <a:pt x="2450" y="2678"/>
                </a:lnTo>
                <a:lnTo>
                  <a:pt x="2538" y="2723"/>
                </a:lnTo>
                <a:lnTo>
                  <a:pt x="2625" y="2765"/>
                </a:lnTo>
                <a:lnTo>
                  <a:pt x="2717" y="2808"/>
                </a:lnTo>
                <a:lnTo>
                  <a:pt x="2806" y="2848"/>
                </a:lnTo>
                <a:lnTo>
                  <a:pt x="2899" y="2888"/>
                </a:lnTo>
                <a:lnTo>
                  <a:pt x="2992" y="2927"/>
                </a:lnTo>
                <a:lnTo>
                  <a:pt x="3086" y="2964"/>
                </a:lnTo>
                <a:lnTo>
                  <a:pt x="3183" y="2999"/>
                </a:lnTo>
                <a:lnTo>
                  <a:pt x="3281" y="3034"/>
                </a:lnTo>
                <a:lnTo>
                  <a:pt x="3381" y="3067"/>
                </a:lnTo>
                <a:lnTo>
                  <a:pt x="3481" y="3099"/>
                </a:lnTo>
                <a:lnTo>
                  <a:pt x="3583" y="3129"/>
                </a:lnTo>
                <a:lnTo>
                  <a:pt x="3686" y="3158"/>
                </a:lnTo>
                <a:lnTo>
                  <a:pt x="3791" y="3187"/>
                </a:lnTo>
                <a:lnTo>
                  <a:pt x="3819" y="3194"/>
                </a:lnTo>
                <a:lnTo>
                  <a:pt x="3845" y="3201"/>
                </a:lnTo>
                <a:lnTo>
                  <a:pt x="3874" y="3208"/>
                </a:lnTo>
                <a:lnTo>
                  <a:pt x="3902" y="3215"/>
                </a:lnTo>
                <a:lnTo>
                  <a:pt x="3930" y="3222"/>
                </a:lnTo>
                <a:lnTo>
                  <a:pt x="3958" y="3229"/>
                </a:lnTo>
                <a:lnTo>
                  <a:pt x="3987" y="3234"/>
                </a:lnTo>
                <a:lnTo>
                  <a:pt x="4016" y="3241"/>
                </a:lnTo>
                <a:lnTo>
                  <a:pt x="4044" y="3248"/>
                </a:lnTo>
                <a:lnTo>
                  <a:pt x="4072" y="3253"/>
                </a:lnTo>
                <a:lnTo>
                  <a:pt x="4100" y="3260"/>
                </a:lnTo>
                <a:lnTo>
                  <a:pt x="4129" y="3266"/>
                </a:lnTo>
                <a:lnTo>
                  <a:pt x="4158" y="3273"/>
                </a:lnTo>
                <a:lnTo>
                  <a:pt x="4186" y="3278"/>
                </a:lnTo>
                <a:lnTo>
                  <a:pt x="4214" y="3285"/>
                </a:lnTo>
                <a:lnTo>
                  <a:pt x="4243" y="3290"/>
                </a:lnTo>
                <a:lnTo>
                  <a:pt x="4271" y="3295"/>
                </a:lnTo>
                <a:lnTo>
                  <a:pt x="4299" y="3301"/>
                </a:lnTo>
                <a:lnTo>
                  <a:pt x="4329" y="3308"/>
                </a:lnTo>
                <a:lnTo>
                  <a:pt x="4357" y="3313"/>
                </a:lnTo>
                <a:lnTo>
                  <a:pt x="4385" y="3318"/>
                </a:lnTo>
                <a:lnTo>
                  <a:pt x="4415" y="3323"/>
                </a:lnTo>
                <a:lnTo>
                  <a:pt x="4443" y="3329"/>
                </a:lnTo>
                <a:lnTo>
                  <a:pt x="4471" y="3334"/>
                </a:lnTo>
                <a:lnTo>
                  <a:pt x="4501" y="3339"/>
                </a:lnTo>
                <a:lnTo>
                  <a:pt x="4529" y="3344"/>
                </a:lnTo>
                <a:lnTo>
                  <a:pt x="4557" y="3348"/>
                </a:lnTo>
                <a:lnTo>
                  <a:pt x="4585" y="3353"/>
                </a:lnTo>
                <a:lnTo>
                  <a:pt x="4615" y="3359"/>
                </a:lnTo>
                <a:lnTo>
                  <a:pt x="4643" y="3364"/>
                </a:lnTo>
                <a:lnTo>
                  <a:pt x="4671" y="3367"/>
                </a:lnTo>
                <a:lnTo>
                  <a:pt x="4699" y="3373"/>
                </a:lnTo>
                <a:lnTo>
                  <a:pt x="4727" y="3376"/>
                </a:lnTo>
                <a:lnTo>
                  <a:pt x="4852" y="3395"/>
                </a:lnTo>
                <a:lnTo>
                  <a:pt x="4974" y="3413"/>
                </a:lnTo>
                <a:lnTo>
                  <a:pt x="5095" y="3430"/>
                </a:lnTo>
                <a:lnTo>
                  <a:pt x="5214" y="3444"/>
                </a:lnTo>
                <a:lnTo>
                  <a:pt x="5334" y="3459"/>
                </a:lnTo>
                <a:lnTo>
                  <a:pt x="5451" y="3471"/>
                </a:lnTo>
                <a:lnTo>
                  <a:pt x="5567" y="3483"/>
                </a:lnTo>
                <a:lnTo>
                  <a:pt x="5683" y="3494"/>
                </a:lnTo>
                <a:lnTo>
                  <a:pt x="5798" y="3504"/>
                </a:lnTo>
                <a:lnTo>
                  <a:pt x="5912" y="3513"/>
                </a:lnTo>
                <a:lnTo>
                  <a:pt x="6026" y="3520"/>
                </a:lnTo>
                <a:lnTo>
                  <a:pt x="6140" y="3527"/>
                </a:lnTo>
                <a:lnTo>
                  <a:pt x="6254" y="3534"/>
                </a:lnTo>
                <a:lnTo>
                  <a:pt x="6366" y="3541"/>
                </a:lnTo>
                <a:lnTo>
                  <a:pt x="6480" y="3546"/>
                </a:lnTo>
                <a:lnTo>
                  <a:pt x="6594" y="3552"/>
                </a:lnTo>
                <a:lnTo>
                  <a:pt x="6706" y="3555"/>
                </a:lnTo>
                <a:lnTo>
                  <a:pt x="6820" y="3560"/>
                </a:lnTo>
                <a:lnTo>
                  <a:pt x="6934" y="3564"/>
                </a:lnTo>
                <a:lnTo>
                  <a:pt x="7050" y="3567"/>
                </a:lnTo>
                <a:lnTo>
                  <a:pt x="7164" y="3571"/>
                </a:lnTo>
                <a:lnTo>
                  <a:pt x="7279" y="3574"/>
                </a:lnTo>
                <a:lnTo>
                  <a:pt x="7397" y="3578"/>
                </a:lnTo>
                <a:lnTo>
                  <a:pt x="7514" y="3583"/>
                </a:lnTo>
                <a:lnTo>
                  <a:pt x="7633" y="3587"/>
                </a:lnTo>
                <a:lnTo>
                  <a:pt x="7753" y="3590"/>
                </a:lnTo>
                <a:lnTo>
                  <a:pt x="7875" y="3595"/>
                </a:lnTo>
                <a:lnTo>
                  <a:pt x="7998" y="3599"/>
                </a:lnTo>
                <a:lnTo>
                  <a:pt x="8123" y="3604"/>
                </a:lnTo>
                <a:lnTo>
                  <a:pt x="8247" y="3609"/>
                </a:lnTo>
                <a:lnTo>
                  <a:pt x="8375" y="3616"/>
                </a:lnTo>
                <a:lnTo>
                  <a:pt x="8505" y="3623"/>
                </a:lnTo>
                <a:lnTo>
                  <a:pt x="8636" y="3630"/>
                </a:lnTo>
              </a:path>
            </a:pathLst>
          </a:custGeom>
          <a:noFill/>
          <a:ln w="36513">
            <a:solidFill>
              <a:srgbClr val="FF0000"/>
            </a:solidFill>
            <a:prstDash val="solid"/>
            <a:round/>
            <a:headEnd/>
            <a:tailEnd/>
          </a:ln>
        </p:spPr>
        <p:txBody>
          <a:bodyPr/>
          <a:lstStyle/>
          <a:p>
            <a:endParaRPr lang="lt-LT"/>
          </a:p>
        </p:txBody>
      </p:sp>
      <p:grpSp>
        <p:nvGrpSpPr>
          <p:cNvPr id="14" name="Group 69"/>
          <p:cNvGrpSpPr>
            <a:grpSpLocks/>
          </p:cNvGrpSpPr>
          <p:nvPr/>
        </p:nvGrpSpPr>
        <p:grpSpPr bwMode="auto">
          <a:xfrm>
            <a:off x="1617663" y="1371600"/>
            <a:ext cx="998537" cy="4133850"/>
            <a:chOff x="1056" y="816"/>
            <a:chExt cx="681" cy="2604"/>
          </a:xfrm>
        </p:grpSpPr>
        <p:grpSp>
          <p:nvGrpSpPr>
            <p:cNvPr id="15" name="Group 70"/>
            <p:cNvGrpSpPr>
              <a:grpSpLocks/>
            </p:cNvGrpSpPr>
            <p:nvPr/>
          </p:nvGrpSpPr>
          <p:grpSpPr bwMode="auto">
            <a:xfrm>
              <a:off x="1725" y="816"/>
              <a:ext cx="12" cy="2604"/>
              <a:chOff x="2945" y="989"/>
              <a:chExt cx="12" cy="2604"/>
            </a:xfrm>
          </p:grpSpPr>
          <p:sp>
            <p:nvSpPr>
              <p:cNvPr id="6165" name="Line 71"/>
              <p:cNvSpPr>
                <a:spLocks noChangeShapeType="1"/>
              </p:cNvSpPr>
              <p:nvPr/>
            </p:nvSpPr>
            <p:spPr bwMode="auto">
              <a:xfrm>
                <a:off x="2945" y="989"/>
                <a:ext cx="1" cy="183"/>
              </a:xfrm>
              <a:prstGeom prst="line">
                <a:avLst/>
              </a:prstGeom>
              <a:noFill/>
              <a:ln w="36513">
                <a:solidFill>
                  <a:schemeClr val="folHlink"/>
                </a:solidFill>
                <a:round/>
                <a:headEnd/>
                <a:tailEnd/>
              </a:ln>
            </p:spPr>
            <p:txBody>
              <a:bodyPr/>
              <a:lstStyle/>
              <a:p>
                <a:endParaRPr lang="lt-LT"/>
              </a:p>
            </p:txBody>
          </p:sp>
          <p:sp>
            <p:nvSpPr>
              <p:cNvPr id="6166" name="Line 72"/>
              <p:cNvSpPr>
                <a:spLocks noChangeShapeType="1"/>
              </p:cNvSpPr>
              <p:nvPr/>
            </p:nvSpPr>
            <p:spPr bwMode="auto">
              <a:xfrm>
                <a:off x="2945" y="1286"/>
                <a:ext cx="1" cy="182"/>
              </a:xfrm>
              <a:prstGeom prst="line">
                <a:avLst/>
              </a:prstGeom>
              <a:noFill/>
              <a:ln w="36513">
                <a:solidFill>
                  <a:schemeClr val="folHlink"/>
                </a:solidFill>
                <a:round/>
                <a:headEnd/>
                <a:tailEnd/>
              </a:ln>
            </p:spPr>
            <p:txBody>
              <a:bodyPr/>
              <a:lstStyle/>
              <a:p>
                <a:endParaRPr lang="lt-LT"/>
              </a:p>
            </p:txBody>
          </p:sp>
          <p:sp>
            <p:nvSpPr>
              <p:cNvPr id="6167" name="Line 73"/>
              <p:cNvSpPr>
                <a:spLocks noChangeShapeType="1"/>
              </p:cNvSpPr>
              <p:nvPr/>
            </p:nvSpPr>
            <p:spPr bwMode="auto">
              <a:xfrm>
                <a:off x="2945" y="1582"/>
                <a:ext cx="1" cy="183"/>
              </a:xfrm>
              <a:prstGeom prst="line">
                <a:avLst/>
              </a:prstGeom>
              <a:noFill/>
              <a:ln w="36513">
                <a:solidFill>
                  <a:schemeClr val="folHlink"/>
                </a:solidFill>
                <a:round/>
                <a:headEnd/>
                <a:tailEnd/>
              </a:ln>
            </p:spPr>
            <p:txBody>
              <a:bodyPr/>
              <a:lstStyle/>
              <a:p>
                <a:endParaRPr lang="lt-LT"/>
              </a:p>
            </p:txBody>
          </p:sp>
          <p:sp>
            <p:nvSpPr>
              <p:cNvPr id="6168" name="Line 74"/>
              <p:cNvSpPr>
                <a:spLocks noChangeShapeType="1"/>
              </p:cNvSpPr>
              <p:nvPr/>
            </p:nvSpPr>
            <p:spPr bwMode="auto">
              <a:xfrm>
                <a:off x="2945" y="1879"/>
                <a:ext cx="1" cy="182"/>
              </a:xfrm>
              <a:prstGeom prst="line">
                <a:avLst/>
              </a:prstGeom>
              <a:noFill/>
              <a:ln w="36513">
                <a:solidFill>
                  <a:schemeClr val="folHlink"/>
                </a:solidFill>
                <a:round/>
                <a:headEnd/>
                <a:tailEnd/>
              </a:ln>
            </p:spPr>
            <p:txBody>
              <a:bodyPr/>
              <a:lstStyle/>
              <a:p>
                <a:endParaRPr lang="lt-LT"/>
              </a:p>
            </p:txBody>
          </p:sp>
          <p:sp>
            <p:nvSpPr>
              <p:cNvPr id="6169" name="Line 75"/>
              <p:cNvSpPr>
                <a:spLocks noChangeShapeType="1"/>
              </p:cNvSpPr>
              <p:nvPr/>
            </p:nvSpPr>
            <p:spPr bwMode="auto">
              <a:xfrm>
                <a:off x="2945" y="2175"/>
                <a:ext cx="1" cy="183"/>
              </a:xfrm>
              <a:prstGeom prst="line">
                <a:avLst/>
              </a:prstGeom>
              <a:noFill/>
              <a:ln w="36513">
                <a:solidFill>
                  <a:schemeClr val="folHlink"/>
                </a:solidFill>
                <a:round/>
                <a:headEnd/>
                <a:tailEnd/>
              </a:ln>
            </p:spPr>
            <p:txBody>
              <a:bodyPr/>
              <a:lstStyle/>
              <a:p>
                <a:endParaRPr lang="lt-LT"/>
              </a:p>
            </p:txBody>
          </p:sp>
          <p:sp>
            <p:nvSpPr>
              <p:cNvPr id="6170" name="Line 76"/>
              <p:cNvSpPr>
                <a:spLocks noChangeShapeType="1"/>
              </p:cNvSpPr>
              <p:nvPr/>
            </p:nvSpPr>
            <p:spPr bwMode="auto">
              <a:xfrm>
                <a:off x="2945" y="2472"/>
                <a:ext cx="1" cy="182"/>
              </a:xfrm>
              <a:prstGeom prst="line">
                <a:avLst/>
              </a:prstGeom>
              <a:noFill/>
              <a:ln w="36513">
                <a:solidFill>
                  <a:schemeClr val="folHlink"/>
                </a:solidFill>
                <a:round/>
                <a:headEnd/>
                <a:tailEnd/>
              </a:ln>
            </p:spPr>
            <p:txBody>
              <a:bodyPr/>
              <a:lstStyle/>
              <a:p>
                <a:endParaRPr lang="lt-LT"/>
              </a:p>
            </p:txBody>
          </p:sp>
          <p:sp>
            <p:nvSpPr>
              <p:cNvPr id="6171" name="Line 77"/>
              <p:cNvSpPr>
                <a:spLocks noChangeShapeType="1"/>
              </p:cNvSpPr>
              <p:nvPr/>
            </p:nvSpPr>
            <p:spPr bwMode="auto">
              <a:xfrm>
                <a:off x="2945" y="2768"/>
                <a:ext cx="1" cy="183"/>
              </a:xfrm>
              <a:prstGeom prst="line">
                <a:avLst/>
              </a:prstGeom>
              <a:noFill/>
              <a:ln w="36513">
                <a:solidFill>
                  <a:schemeClr val="folHlink"/>
                </a:solidFill>
                <a:round/>
                <a:headEnd/>
                <a:tailEnd/>
              </a:ln>
            </p:spPr>
            <p:txBody>
              <a:bodyPr/>
              <a:lstStyle/>
              <a:p>
                <a:endParaRPr lang="lt-LT"/>
              </a:p>
            </p:txBody>
          </p:sp>
          <p:sp>
            <p:nvSpPr>
              <p:cNvPr id="6172" name="Line 78"/>
              <p:cNvSpPr>
                <a:spLocks noChangeShapeType="1"/>
              </p:cNvSpPr>
              <p:nvPr/>
            </p:nvSpPr>
            <p:spPr bwMode="auto">
              <a:xfrm>
                <a:off x="2945" y="3065"/>
                <a:ext cx="1" cy="163"/>
              </a:xfrm>
              <a:prstGeom prst="line">
                <a:avLst/>
              </a:prstGeom>
              <a:noFill/>
              <a:ln w="36513">
                <a:solidFill>
                  <a:schemeClr val="folHlink"/>
                </a:solidFill>
                <a:round/>
                <a:headEnd/>
                <a:tailEnd/>
              </a:ln>
            </p:spPr>
            <p:txBody>
              <a:bodyPr/>
              <a:lstStyle/>
              <a:p>
                <a:endParaRPr lang="lt-LT"/>
              </a:p>
            </p:txBody>
          </p:sp>
          <p:sp>
            <p:nvSpPr>
              <p:cNvPr id="6173" name="Line 79"/>
              <p:cNvSpPr>
                <a:spLocks noChangeShapeType="1"/>
              </p:cNvSpPr>
              <p:nvPr/>
            </p:nvSpPr>
            <p:spPr bwMode="auto">
              <a:xfrm>
                <a:off x="2957" y="3401"/>
                <a:ext cx="0" cy="192"/>
              </a:xfrm>
              <a:prstGeom prst="line">
                <a:avLst/>
              </a:prstGeom>
              <a:noFill/>
              <a:ln w="36513">
                <a:solidFill>
                  <a:schemeClr val="folHlink"/>
                </a:solidFill>
                <a:round/>
                <a:headEnd/>
                <a:tailEnd/>
              </a:ln>
            </p:spPr>
            <p:txBody>
              <a:bodyPr/>
              <a:lstStyle/>
              <a:p>
                <a:endParaRPr lang="lt-LT"/>
              </a:p>
            </p:txBody>
          </p:sp>
        </p:grpSp>
        <p:sp>
          <p:nvSpPr>
            <p:cNvPr id="6164" name="Line 80"/>
            <p:cNvSpPr>
              <a:spLocks noChangeShapeType="1"/>
            </p:cNvSpPr>
            <p:nvPr/>
          </p:nvSpPr>
          <p:spPr bwMode="auto">
            <a:xfrm flipV="1">
              <a:off x="1056" y="2204"/>
              <a:ext cx="647" cy="4"/>
            </a:xfrm>
            <a:prstGeom prst="line">
              <a:avLst/>
            </a:prstGeom>
            <a:noFill/>
            <a:ln w="28575">
              <a:solidFill>
                <a:schemeClr val="hlink"/>
              </a:solidFill>
              <a:prstDash val="sysDot"/>
              <a:round/>
              <a:headEnd type="triangle" w="med" len="med"/>
              <a:tailEnd/>
            </a:ln>
          </p:spPr>
          <p:txBody>
            <a:bodyPr wrap="none" anchor="ctr"/>
            <a:lstStyle/>
            <a:p>
              <a:endParaRPr lang="lt-LT"/>
            </a:p>
          </p:txBody>
        </p:sp>
      </p:grpSp>
      <p:sp>
        <p:nvSpPr>
          <p:cNvPr id="6162" name="Text Box 81"/>
          <p:cNvSpPr txBox="1">
            <a:spLocks noChangeArrowheads="1"/>
          </p:cNvSpPr>
          <p:nvPr/>
        </p:nvSpPr>
        <p:spPr bwMode="auto">
          <a:xfrm>
            <a:off x="3059113" y="476250"/>
            <a:ext cx="5473700" cy="701675"/>
          </a:xfrm>
          <a:prstGeom prst="rect">
            <a:avLst/>
          </a:prstGeom>
          <a:noFill/>
          <a:ln w="9525">
            <a:noFill/>
            <a:miter lim="800000"/>
            <a:headEnd/>
            <a:tailEnd/>
          </a:ln>
        </p:spPr>
        <p:txBody>
          <a:bodyPr>
            <a:spAutoFit/>
          </a:bodyPr>
          <a:lstStyle/>
          <a:p>
            <a:pPr eaLnBrk="0" hangingPunct="0"/>
            <a:r>
              <a:rPr lang="en-US" sz="2000" b="1">
                <a:solidFill>
                  <a:srgbClr val="FF3300"/>
                </a:solidFill>
              </a:rPr>
              <a:t>Vie</a:t>
            </a:r>
            <a:r>
              <a:rPr lang="lt-LT" sz="2000" b="1">
                <a:solidFill>
                  <a:srgbClr val="FF3300"/>
                </a:solidFill>
              </a:rPr>
              <a:t>ša </a:t>
            </a:r>
            <a:r>
              <a:rPr lang="en-US" sz="2000" b="1">
                <a:solidFill>
                  <a:srgbClr val="FF3300"/>
                </a:solidFill>
              </a:rPr>
              <a:t>privat</a:t>
            </a:r>
            <a:r>
              <a:rPr lang="lt-LT" sz="2000" b="1">
                <a:solidFill>
                  <a:srgbClr val="FF3300"/>
                </a:solidFill>
              </a:rPr>
              <a:t>i</a:t>
            </a:r>
            <a:r>
              <a:rPr lang="en-US" sz="2000" b="1">
                <a:solidFill>
                  <a:srgbClr val="FF3300"/>
                </a:solidFill>
              </a:rPr>
              <a:t> partner</a:t>
            </a:r>
            <a:r>
              <a:rPr lang="lt-LT" sz="2000" b="1">
                <a:solidFill>
                  <a:srgbClr val="FF3300"/>
                </a:solidFill>
              </a:rPr>
              <a:t>ystė:</a:t>
            </a:r>
          </a:p>
          <a:p>
            <a:pPr eaLnBrk="0" hangingPunct="0"/>
            <a:r>
              <a:rPr lang="lt-LT" sz="2000" b="1">
                <a:solidFill>
                  <a:srgbClr val="FF3300"/>
                </a:solidFill>
              </a:rPr>
              <a:t>Inovacijų rizikos mažinimas</a:t>
            </a:r>
            <a:endParaRPr lang="en-US" sz="2000" b="1">
              <a:solidFill>
                <a:srgbClr val="FF33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0-#ppt_w/2"/>
                                          </p:val>
                                        </p:tav>
                                        <p:tav tm="100000">
                                          <p:val>
                                            <p:strVal val="#ppt_x"/>
                                          </p:val>
                                        </p:tav>
                                      </p:tavLst>
                                    </p:anim>
                                    <p:anim calcmode="lin" valueType="num">
                                      <p:cBhvr additive="base">
                                        <p:cTn id="14"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1+#ppt_w/2"/>
                                          </p:val>
                                        </p:tav>
                                        <p:tav tm="100000">
                                          <p:val>
                                            <p:strVal val="#ppt_x"/>
                                          </p:val>
                                        </p:tav>
                                      </p:tavLst>
                                    </p:anim>
                                    <p:anim calcmode="lin" valueType="num">
                                      <p:cBhvr additive="base">
                                        <p:cTn id="20"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28739"/>
                                        </p:tgtEl>
                                        <p:attrNameLst>
                                          <p:attrName>style.visibility</p:attrName>
                                        </p:attrNameLst>
                                      </p:cBhvr>
                                      <p:to>
                                        <p:strVal val="visible"/>
                                      </p:to>
                                    </p:set>
                                    <p:animEffect transition="in" filter="dissolve">
                                      <p:cBhvr>
                                        <p:cTn id="25" dur="500"/>
                                        <p:tgtEl>
                                          <p:spTgt spid="28739"/>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p:cTn id="29" dur="1" fill="hold">
                                          <p:stCondLst>
                                            <p:cond delay="0"/>
                                          </p:stCondLst>
                                        </p:cTn>
                                        <p:tgtEl>
                                          <p:spTgt spid="14"/>
                                        </p:tgtEl>
                                        <p:attrNameLst>
                                          <p:attrName>style.visibility</p:attrName>
                                        </p:attrNameLst>
                                      </p:cBhvr>
                                      <p:to>
                                        <p:strVal val="visible"/>
                                      </p:to>
                                    </p:set>
                                    <p:anim calcmode="lin" valueType="num">
                                      <p:cBhvr additive="base">
                                        <p:cTn id="30" dur="500" fill="hold"/>
                                        <p:tgtEl>
                                          <p:spTgt spid="14"/>
                                        </p:tgtEl>
                                        <p:attrNameLst>
                                          <p:attrName>ppt_x</p:attrName>
                                        </p:attrNameLst>
                                      </p:cBhvr>
                                      <p:tavLst>
                                        <p:tav tm="0">
                                          <p:val>
                                            <p:strVal val="0-#ppt_w/2"/>
                                          </p:val>
                                        </p:tav>
                                        <p:tav tm="100000">
                                          <p:val>
                                            <p:strVal val="#ppt_x"/>
                                          </p:val>
                                        </p:tav>
                                      </p:tavLst>
                                    </p:anim>
                                    <p:anim calcmode="lin" valueType="num">
                                      <p:cBhvr additive="base">
                                        <p:cTn id="31"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500" fill="hold"/>
                                        <p:tgtEl>
                                          <p:spTgt spid="12"/>
                                        </p:tgtEl>
                                        <p:attrNameLst>
                                          <p:attrName>ppt_x</p:attrName>
                                        </p:attrNameLst>
                                      </p:cBhvr>
                                      <p:tavLst>
                                        <p:tav tm="0">
                                          <p:val>
                                            <p:strVal val="0-#ppt_w/2"/>
                                          </p:val>
                                        </p:tav>
                                        <p:tav tm="100000">
                                          <p:val>
                                            <p:strVal val="#ppt_x"/>
                                          </p:val>
                                        </p:tav>
                                      </p:tavLst>
                                    </p:anim>
                                    <p:anim calcmode="lin" valueType="num">
                                      <p:cBhvr additive="base">
                                        <p:cTn id="37"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39"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kaidrės numerio vietos rezervavimo ženklas 5"/>
          <p:cNvSpPr>
            <a:spLocks noGrp="1"/>
          </p:cNvSpPr>
          <p:nvPr>
            <p:ph type="sldNum" sz="quarter" idx="12"/>
          </p:nvPr>
        </p:nvSpPr>
        <p:spPr>
          <a:noFill/>
        </p:spPr>
        <p:txBody>
          <a:bodyPr/>
          <a:lstStyle/>
          <a:p>
            <a:fld id="{C6B02763-A03F-4B1E-83CA-520CCD8BD334}" type="slidenum">
              <a:rPr lang="lt-LT">
                <a:latin typeface="Arial" pitchFamily="34" charset="0"/>
              </a:rPr>
              <a:pPr/>
              <a:t>33</a:t>
            </a:fld>
            <a:endParaRPr lang="lt-LT">
              <a:latin typeface="Arial" pitchFamily="34" charset="0"/>
            </a:endParaRPr>
          </a:p>
        </p:txBody>
      </p:sp>
      <p:sp>
        <p:nvSpPr>
          <p:cNvPr id="12291" name="Rectangle 2"/>
          <p:cNvSpPr>
            <a:spLocks noGrp="1" noChangeArrowheads="1"/>
          </p:cNvSpPr>
          <p:nvPr>
            <p:ph type="title"/>
          </p:nvPr>
        </p:nvSpPr>
        <p:spPr/>
        <p:txBody>
          <a:bodyPr/>
          <a:lstStyle/>
          <a:p>
            <a:pPr eaLnBrk="1" hangingPunct="1"/>
            <a:r>
              <a:rPr lang="lt-LT" sz="3200" b="1" i="1" dirty="0" smtClean="0"/>
              <a:t>Valstybės vaidmuo</a:t>
            </a:r>
          </a:p>
        </p:txBody>
      </p:sp>
      <p:sp>
        <p:nvSpPr>
          <p:cNvPr id="12292" name="Rectangle 3"/>
          <p:cNvSpPr>
            <a:spLocks noGrp="1" noChangeArrowheads="1"/>
          </p:cNvSpPr>
          <p:nvPr>
            <p:ph type="body" idx="1"/>
          </p:nvPr>
        </p:nvSpPr>
        <p:spPr>
          <a:xfrm>
            <a:off x="755576" y="1772816"/>
            <a:ext cx="7772400" cy="4191000"/>
          </a:xfrm>
        </p:spPr>
        <p:txBody>
          <a:bodyPr/>
          <a:lstStyle/>
          <a:p>
            <a:pPr eaLnBrk="1" hangingPunct="1">
              <a:lnSpc>
                <a:spcPct val="90000"/>
              </a:lnSpc>
            </a:pPr>
            <a:r>
              <a:rPr lang="lt-LT" dirty="0" smtClean="0"/>
              <a:t>Inovacinės rizikos mažinimas – inovacijų skatinimo infrastruktūra</a:t>
            </a:r>
          </a:p>
          <a:p>
            <a:pPr lvl="1" eaLnBrk="1" hangingPunct="1">
              <a:lnSpc>
                <a:spcPct val="90000"/>
              </a:lnSpc>
            </a:pPr>
            <a:r>
              <a:rPr lang="lt-LT" dirty="0" smtClean="0"/>
              <a:t>Finansinė ir konsultacinė parama</a:t>
            </a:r>
            <a:endParaRPr lang="lt-LT" dirty="0" smtClean="0"/>
          </a:p>
          <a:p>
            <a:pPr lvl="1" eaLnBrk="1" hangingPunct="1">
              <a:lnSpc>
                <a:spcPct val="90000"/>
              </a:lnSpc>
            </a:pPr>
            <a:r>
              <a:rPr lang="lt-LT" dirty="0" smtClean="0"/>
              <a:t>Aplinka</a:t>
            </a:r>
          </a:p>
          <a:p>
            <a:pPr lvl="1" eaLnBrk="1" hangingPunct="1">
              <a:lnSpc>
                <a:spcPct val="90000"/>
              </a:lnSpc>
            </a:pPr>
            <a:r>
              <a:rPr lang="lt-LT" dirty="0" smtClean="0"/>
              <a:t>Inovacinės politikos nuolatinumas ir kompleksiškumas</a:t>
            </a:r>
          </a:p>
          <a:p>
            <a:pPr eaLnBrk="1" hangingPunct="1">
              <a:lnSpc>
                <a:spcPct val="90000"/>
              </a:lnSpc>
            </a:pPr>
            <a:r>
              <a:rPr lang="lt-LT" dirty="0" smtClean="0"/>
              <a:t>Inovacinė kultūra</a:t>
            </a:r>
          </a:p>
          <a:p>
            <a:pPr>
              <a:lnSpc>
                <a:spcPct val="90000"/>
              </a:lnSpc>
            </a:pPr>
            <a:r>
              <a:rPr lang="lt-LT" dirty="0" smtClean="0"/>
              <a:t>Inovaciniai gebėjimai</a:t>
            </a:r>
          </a:p>
          <a:p>
            <a:pPr eaLnBrk="1" hangingPunct="1">
              <a:lnSpc>
                <a:spcPct val="90000"/>
              </a:lnSpc>
            </a:pPr>
            <a:r>
              <a:rPr lang="lt-LT" dirty="0" smtClean="0"/>
              <a:t>Tinklaveikos skatinimas</a:t>
            </a:r>
          </a:p>
          <a:p>
            <a:pPr eaLnBrk="1" hangingPunct="1">
              <a:lnSpc>
                <a:spcPct val="90000"/>
              </a:lnSpc>
            </a:pPr>
            <a:r>
              <a:rPr lang="lt-LT" dirty="0" smtClean="0"/>
              <a:t>Rinkos prieinamumo didinimas</a:t>
            </a:r>
            <a:endParaRPr lang="lt-LT" dirty="0" smtClean="0"/>
          </a:p>
          <a:p>
            <a:pPr eaLnBrk="1" hangingPunct="1">
              <a:lnSpc>
                <a:spcPct val="90000"/>
              </a:lnSpc>
            </a:pPr>
            <a:endParaRPr lang="lt-LT" dirty="0" smtClean="0"/>
          </a:p>
          <a:p>
            <a:pPr eaLnBrk="1" hangingPunct="1">
              <a:lnSpc>
                <a:spcPct val="90000"/>
              </a:lnSpc>
            </a:pPr>
            <a:endParaRPr lang="lt-LT" dirty="0" smtClean="0"/>
          </a:p>
          <a:p>
            <a:pPr eaLnBrk="1" hangingPunct="1">
              <a:lnSpc>
                <a:spcPct val="90000"/>
              </a:lnSpc>
            </a:pPr>
            <a:endParaRPr lang="lt-LT"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descr="Large confetti"/>
          <p:cNvSpPr>
            <a:spLocks noGrp="1" noChangeArrowheads="1"/>
          </p:cNvSpPr>
          <p:nvPr>
            <p:ph type="title"/>
          </p:nvPr>
        </p:nvSpPr>
        <p:spPr>
          <a:xfrm>
            <a:off x="1093788" y="381000"/>
            <a:ext cx="7669212" cy="762000"/>
          </a:xfrm>
          <a:noFill/>
          <a:ln/>
        </p:spPr>
        <p:txBody>
          <a:bodyPr/>
          <a:lstStyle/>
          <a:p>
            <a:r>
              <a:rPr lang="it-IT" sz="3800" b="1" i="1">
                <a:cs typeface="Times New Roman" pitchFamily="18" charset="0"/>
              </a:rPr>
              <a:t> </a:t>
            </a:r>
          </a:p>
        </p:txBody>
      </p:sp>
      <p:sp>
        <p:nvSpPr>
          <p:cNvPr id="82947" name="Rectangle 3"/>
          <p:cNvSpPr>
            <a:spLocks noChangeArrowheads="1"/>
          </p:cNvSpPr>
          <p:nvPr/>
        </p:nvSpPr>
        <p:spPr bwMode="auto">
          <a:xfrm>
            <a:off x="1404938" y="1400175"/>
            <a:ext cx="9144000" cy="0"/>
          </a:xfrm>
          <a:prstGeom prst="rect">
            <a:avLst/>
          </a:prstGeom>
          <a:noFill/>
          <a:ln w="9525">
            <a:noFill/>
            <a:miter lim="800000"/>
            <a:headEnd/>
            <a:tailEnd/>
          </a:ln>
          <a:effectLst/>
        </p:spPr>
        <p:txBody>
          <a:bodyPr>
            <a:spAutoFit/>
          </a:bodyPr>
          <a:lstStyle/>
          <a:p>
            <a:endParaRPr lang="lt-LT"/>
          </a:p>
        </p:txBody>
      </p:sp>
      <p:sp>
        <p:nvSpPr>
          <p:cNvPr id="82948" name="Text Box 4"/>
          <p:cNvSpPr txBox="1">
            <a:spLocks noChangeArrowheads="1"/>
          </p:cNvSpPr>
          <p:nvPr/>
        </p:nvSpPr>
        <p:spPr bwMode="auto">
          <a:xfrm>
            <a:off x="914400" y="2132856"/>
            <a:ext cx="8229600" cy="2529923"/>
          </a:xfrm>
          <a:prstGeom prst="rect">
            <a:avLst/>
          </a:prstGeom>
          <a:noFill/>
          <a:ln w="9525">
            <a:noFill/>
            <a:miter lim="800000"/>
            <a:headEnd/>
            <a:tailEnd/>
          </a:ln>
          <a:effectLst/>
        </p:spPr>
        <p:txBody>
          <a:bodyPr>
            <a:spAutoFit/>
          </a:bodyPr>
          <a:lstStyle/>
          <a:p>
            <a:pPr>
              <a:lnSpc>
                <a:spcPct val="110000"/>
              </a:lnSpc>
              <a:buFont typeface="Arial" pitchFamily="34" charset="0"/>
              <a:buChar char="•"/>
            </a:pPr>
            <a:r>
              <a:rPr lang="lt-LT" sz="3600" b="1" dirty="0" smtClean="0">
                <a:solidFill>
                  <a:schemeClr val="tx2"/>
                </a:solidFill>
                <a:cs typeface="Times New Roman" pitchFamily="18" charset="0"/>
              </a:rPr>
              <a:t> </a:t>
            </a:r>
            <a:r>
              <a:rPr lang="lt-LT" sz="3600" dirty="0" smtClean="0">
                <a:solidFill>
                  <a:schemeClr val="tx2"/>
                </a:solidFill>
                <a:cs typeface="Times New Roman" pitchFamily="18" charset="0"/>
              </a:rPr>
              <a:t>s</a:t>
            </a:r>
            <a:r>
              <a:rPr lang="it-IT" sz="3600" dirty="0" smtClean="0">
                <a:solidFill>
                  <a:schemeClr val="tx2"/>
                </a:solidFill>
                <a:cs typeface="Times New Roman" pitchFamily="18" charset="0"/>
              </a:rPr>
              <a:t>t</a:t>
            </a:r>
            <a:r>
              <a:rPr lang="lt-LT" sz="3600" dirty="0" smtClean="0">
                <a:solidFill>
                  <a:schemeClr val="tx2"/>
                </a:solidFill>
                <a:cs typeface="Times New Roman" pitchFamily="18" charset="0"/>
              </a:rPr>
              <a:t>ipresni veikėjai</a:t>
            </a:r>
            <a:endParaRPr lang="it-IT" sz="3600" dirty="0">
              <a:solidFill>
                <a:schemeClr val="tx2"/>
              </a:solidFill>
              <a:cs typeface="Times New Roman" pitchFamily="18" charset="0"/>
            </a:endParaRPr>
          </a:p>
          <a:p>
            <a:pPr>
              <a:lnSpc>
                <a:spcPct val="110000"/>
              </a:lnSpc>
              <a:buFont typeface="Arial" pitchFamily="34" charset="0"/>
              <a:buChar char="•"/>
            </a:pPr>
            <a:r>
              <a:rPr lang="lt-LT" sz="3600" dirty="0" smtClean="0">
                <a:solidFill>
                  <a:schemeClr val="tx2"/>
                </a:solidFill>
                <a:cs typeface="Times New Roman" pitchFamily="18" charset="0"/>
              </a:rPr>
              <a:t> didesnė kooperacija</a:t>
            </a:r>
            <a:endParaRPr lang="it-IT" sz="3600" dirty="0">
              <a:solidFill>
                <a:schemeClr val="tx2"/>
              </a:solidFill>
              <a:cs typeface="Times New Roman" pitchFamily="18" charset="0"/>
            </a:endParaRPr>
          </a:p>
          <a:p>
            <a:pPr>
              <a:lnSpc>
                <a:spcPct val="110000"/>
              </a:lnSpc>
              <a:buFont typeface="Arial" pitchFamily="34" charset="0"/>
              <a:buChar char="•"/>
            </a:pPr>
            <a:r>
              <a:rPr lang="lt-LT" sz="3600" dirty="0" smtClean="0">
                <a:solidFill>
                  <a:schemeClr val="tx2"/>
                </a:solidFill>
                <a:cs typeface="Times New Roman" pitchFamily="18" charset="0"/>
              </a:rPr>
              <a:t> ilgalaikės strategijos</a:t>
            </a:r>
            <a:endParaRPr lang="it-IT" sz="3600" dirty="0">
              <a:solidFill>
                <a:schemeClr val="tx2"/>
              </a:solidFill>
              <a:cs typeface="Times New Roman" pitchFamily="18" charset="0"/>
            </a:endParaRPr>
          </a:p>
          <a:p>
            <a:pPr>
              <a:lnSpc>
                <a:spcPct val="110000"/>
              </a:lnSpc>
              <a:buFont typeface="Arial" pitchFamily="34" charset="0"/>
              <a:buChar char="•"/>
            </a:pPr>
            <a:r>
              <a:rPr lang="lt-LT" sz="3600" dirty="0" smtClean="0">
                <a:solidFill>
                  <a:schemeClr val="tx2"/>
                </a:solidFill>
                <a:cs typeface="Times New Roman" pitchFamily="18" charset="0"/>
              </a:rPr>
              <a:t> </a:t>
            </a:r>
            <a:r>
              <a:rPr lang="it-IT" sz="3600" dirty="0" smtClean="0">
                <a:solidFill>
                  <a:schemeClr val="tx2"/>
                </a:solidFill>
                <a:cs typeface="Times New Roman" pitchFamily="18" charset="0"/>
              </a:rPr>
              <a:t>”</a:t>
            </a:r>
            <a:r>
              <a:rPr lang="lt-LT" sz="3600" dirty="0" smtClean="0">
                <a:solidFill>
                  <a:schemeClr val="tx2"/>
                </a:solidFill>
                <a:cs typeface="Times New Roman" pitchFamily="18" charset="0"/>
              </a:rPr>
              <a:t>Inovacijų kultūra</a:t>
            </a:r>
            <a:r>
              <a:rPr lang="it-IT" sz="3600" dirty="0" smtClean="0">
                <a:solidFill>
                  <a:schemeClr val="tx2"/>
                </a:solidFill>
                <a:cs typeface="Times New Roman" pitchFamily="18" charset="0"/>
              </a:rPr>
              <a:t>”</a:t>
            </a:r>
            <a:endParaRPr lang="it-IT" sz="3600" dirty="0">
              <a:solidFill>
                <a:schemeClr val="tx2"/>
              </a:solidFill>
              <a:cs typeface="Times New Roman" pitchFamily="18" charset="0"/>
            </a:endParaRPr>
          </a:p>
        </p:txBody>
      </p:sp>
      <p:sp>
        <p:nvSpPr>
          <p:cNvPr id="82950" name="Text Box 6"/>
          <p:cNvSpPr txBox="1">
            <a:spLocks noChangeArrowheads="1"/>
          </p:cNvSpPr>
          <p:nvPr/>
        </p:nvSpPr>
        <p:spPr bwMode="auto">
          <a:xfrm>
            <a:off x="533400" y="4267200"/>
            <a:ext cx="7086600" cy="457200"/>
          </a:xfrm>
          <a:prstGeom prst="rect">
            <a:avLst/>
          </a:prstGeom>
          <a:noFill/>
          <a:ln w="9525">
            <a:noFill/>
            <a:miter lim="800000"/>
            <a:headEnd/>
            <a:tailEnd/>
          </a:ln>
          <a:effectLst/>
        </p:spPr>
        <p:txBody>
          <a:bodyPr>
            <a:spAutoFit/>
          </a:bodyPr>
          <a:lstStyle/>
          <a:p>
            <a:pPr>
              <a:spcBef>
                <a:spcPct val="50000"/>
              </a:spcBef>
            </a:pPr>
            <a:endParaRPr lang="it-IT"/>
          </a:p>
        </p:txBody>
      </p:sp>
      <p:sp>
        <p:nvSpPr>
          <p:cNvPr id="6" name="Rectangle 2" descr="Large confetti"/>
          <p:cNvSpPr txBox="1">
            <a:spLocks noChangeArrowheads="1"/>
          </p:cNvSpPr>
          <p:nvPr/>
        </p:nvSpPr>
        <p:spPr bwMode="auto">
          <a:xfrm>
            <a:off x="1187624" y="548680"/>
            <a:ext cx="7669212" cy="762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lt-LT" sz="3200" b="1" i="1" u="none" strike="noStrike" kern="0" cap="none" spc="0" normalizeH="0" baseline="0" noProof="0" dirty="0" smtClean="0">
                <a:ln>
                  <a:noFill/>
                </a:ln>
                <a:solidFill>
                  <a:schemeClr val="tx1"/>
                </a:solidFill>
                <a:effectLst/>
                <a:uLnTx/>
                <a:uFillTx/>
                <a:latin typeface="+mj-lt"/>
                <a:ea typeface="+mj-ea"/>
                <a:cs typeface="Times New Roman" pitchFamily="18" charset="0"/>
              </a:rPr>
              <a:t>Regioninės inovacijų sistemos vystymas</a:t>
            </a:r>
            <a:r>
              <a:rPr kumimoji="0" lang="lt-LT" sz="3200" b="1" i="1" u="none" strike="noStrike" kern="0" cap="none" spc="0" normalizeH="0" noProof="0" dirty="0" smtClean="0">
                <a:ln>
                  <a:noFill/>
                </a:ln>
                <a:solidFill>
                  <a:schemeClr val="tx1"/>
                </a:solidFill>
                <a:effectLst/>
                <a:uLnTx/>
                <a:uFillTx/>
                <a:latin typeface="+mj-lt"/>
                <a:ea typeface="+mj-ea"/>
                <a:cs typeface="Times New Roman" pitchFamily="18" charset="0"/>
              </a:rPr>
              <a:t> ir stiprinimas </a:t>
            </a:r>
            <a:endParaRPr kumimoji="0" lang="it-IT" sz="3200" b="1" i="1" u="none" strike="noStrike" kern="0" cap="none" spc="0" normalizeH="0" baseline="0" noProof="0" dirty="0">
              <a:ln>
                <a:noFill/>
              </a:ln>
              <a:solidFill>
                <a:schemeClr val="tx1"/>
              </a:solidFill>
              <a:effectLst/>
              <a:uLnTx/>
              <a:uFillTx/>
              <a:latin typeface="+mj-lt"/>
              <a:ea typeface="+mj-ea"/>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5410" name="Rectangle 2" descr="Large confetti"/>
          <p:cNvSpPr>
            <a:spLocks noGrp="1" noChangeArrowheads="1"/>
          </p:cNvSpPr>
          <p:nvPr>
            <p:ph type="title"/>
          </p:nvPr>
        </p:nvSpPr>
        <p:spPr>
          <a:xfrm>
            <a:off x="1093788" y="381000"/>
            <a:ext cx="7669212" cy="762000"/>
          </a:xfrm>
          <a:noFill/>
          <a:ln/>
        </p:spPr>
        <p:txBody>
          <a:bodyPr/>
          <a:lstStyle/>
          <a:p>
            <a:r>
              <a:rPr lang="it-IT" sz="3800" b="1" i="1" dirty="0">
                <a:cs typeface="Times New Roman" pitchFamily="18" charset="0"/>
              </a:rPr>
              <a:t> </a:t>
            </a:r>
          </a:p>
        </p:txBody>
      </p:sp>
      <p:sp>
        <p:nvSpPr>
          <p:cNvPr id="145411" name="Rectangle 3"/>
          <p:cNvSpPr>
            <a:spLocks noChangeArrowheads="1"/>
          </p:cNvSpPr>
          <p:nvPr/>
        </p:nvSpPr>
        <p:spPr bwMode="auto">
          <a:xfrm>
            <a:off x="1404938" y="1400175"/>
            <a:ext cx="9144000" cy="0"/>
          </a:xfrm>
          <a:prstGeom prst="rect">
            <a:avLst/>
          </a:prstGeom>
          <a:noFill/>
          <a:ln w="9525">
            <a:noFill/>
            <a:miter lim="800000"/>
            <a:headEnd/>
            <a:tailEnd/>
          </a:ln>
          <a:effectLst/>
        </p:spPr>
        <p:txBody>
          <a:bodyPr>
            <a:spAutoFit/>
          </a:bodyPr>
          <a:lstStyle/>
          <a:p>
            <a:endParaRPr lang="lt-LT"/>
          </a:p>
        </p:txBody>
      </p:sp>
      <p:sp>
        <p:nvSpPr>
          <p:cNvPr id="145412" name="Text Box 4"/>
          <p:cNvSpPr txBox="1">
            <a:spLocks noChangeArrowheads="1"/>
          </p:cNvSpPr>
          <p:nvPr/>
        </p:nvSpPr>
        <p:spPr bwMode="auto">
          <a:xfrm>
            <a:off x="990600" y="1614488"/>
            <a:ext cx="8229600" cy="5115246"/>
          </a:xfrm>
          <a:prstGeom prst="rect">
            <a:avLst/>
          </a:prstGeom>
          <a:noFill/>
          <a:ln w="9525">
            <a:noFill/>
            <a:miter lim="800000"/>
            <a:headEnd/>
            <a:tailEnd/>
          </a:ln>
          <a:effectLst/>
        </p:spPr>
        <p:txBody>
          <a:bodyPr>
            <a:spAutoFit/>
          </a:bodyPr>
          <a:lstStyle/>
          <a:p>
            <a:pPr>
              <a:lnSpc>
                <a:spcPct val="90000"/>
              </a:lnSpc>
              <a:spcBef>
                <a:spcPct val="20000"/>
              </a:spcBef>
              <a:buFont typeface="Arial" pitchFamily="34" charset="0"/>
              <a:buChar char="•"/>
            </a:pPr>
            <a:r>
              <a:rPr lang="lt-LT" sz="4000" b="1" dirty="0" smtClean="0">
                <a:solidFill>
                  <a:schemeClr val="tx2"/>
                </a:solidFill>
                <a:cs typeface="Times New Roman" pitchFamily="18" charset="0"/>
              </a:rPr>
              <a:t> </a:t>
            </a:r>
            <a:r>
              <a:rPr lang="lt-LT" sz="3200" dirty="0" smtClean="0">
                <a:latin typeface="+mn-lt"/>
              </a:rPr>
              <a:t>Aukštesnė </a:t>
            </a:r>
            <a:r>
              <a:rPr lang="lt-LT" sz="3200" dirty="0" smtClean="0">
                <a:latin typeface="+mn-lt"/>
              </a:rPr>
              <a:t>pridėtinė </a:t>
            </a:r>
            <a:r>
              <a:rPr lang="lt-LT" sz="3200" dirty="0" smtClean="0">
                <a:latin typeface="+mn-lt"/>
              </a:rPr>
              <a:t>vertė</a:t>
            </a:r>
            <a:endParaRPr lang="lt-LT" sz="3200" dirty="0" smtClean="0">
              <a:latin typeface="+mn-lt"/>
            </a:endParaRPr>
          </a:p>
          <a:p>
            <a:pPr lvl="1">
              <a:lnSpc>
                <a:spcPct val="90000"/>
              </a:lnSpc>
              <a:spcBef>
                <a:spcPct val="20000"/>
              </a:spcBef>
              <a:buFontTx/>
              <a:buChar char="-"/>
            </a:pPr>
            <a:r>
              <a:rPr lang="lt-LT" sz="3200" dirty="0" smtClean="0">
                <a:latin typeface="+mn-lt"/>
              </a:rPr>
              <a:t> </a:t>
            </a:r>
            <a:r>
              <a:rPr lang="lt-LT" sz="2800" dirty="0" smtClean="0">
                <a:latin typeface="+mn-lt"/>
              </a:rPr>
              <a:t>didesni atlyginimai</a:t>
            </a:r>
          </a:p>
          <a:p>
            <a:pPr lvl="1">
              <a:lnSpc>
                <a:spcPct val="90000"/>
              </a:lnSpc>
              <a:spcBef>
                <a:spcPct val="20000"/>
              </a:spcBef>
              <a:buFontTx/>
              <a:buChar char="-"/>
            </a:pPr>
            <a:r>
              <a:rPr lang="lt-LT" sz="2800" dirty="0" smtClean="0">
                <a:latin typeface="+mn-lt"/>
              </a:rPr>
              <a:t> modernesnė </a:t>
            </a:r>
            <a:r>
              <a:rPr lang="lt-LT" sz="2800" dirty="0" smtClean="0">
                <a:latin typeface="+mn-lt"/>
              </a:rPr>
              <a:t>technologinė bazė</a:t>
            </a:r>
          </a:p>
          <a:p>
            <a:pPr lvl="1">
              <a:lnSpc>
                <a:spcPct val="90000"/>
              </a:lnSpc>
              <a:spcBef>
                <a:spcPct val="20000"/>
              </a:spcBef>
              <a:buFontTx/>
              <a:buChar char="-"/>
            </a:pPr>
            <a:r>
              <a:rPr lang="lt-LT" sz="2800" dirty="0" smtClean="0">
                <a:latin typeface="+mn-lt"/>
              </a:rPr>
              <a:t> pelno </a:t>
            </a:r>
            <a:r>
              <a:rPr lang="lt-LT" sz="2800" dirty="0" smtClean="0">
                <a:latin typeface="+mn-lt"/>
              </a:rPr>
              <a:t>didėjimas</a:t>
            </a:r>
          </a:p>
          <a:p>
            <a:pPr lvl="3">
              <a:lnSpc>
                <a:spcPct val="90000"/>
              </a:lnSpc>
              <a:spcBef>
                <a:spcPct val="20000"/>
              </a:spcBef>
            </a:pPr>
            <a:endParaRPr lang="lt-LT" sz="3200" dirty="0" smtClean="0">
              <a:latin typeface="+mn-lt"/>
            </a:endParaRPr>
          </a:p>
          <a:p>
            <a:pPr>
              <a:lnSpc>
                <a:spcPct val="90000"/>
              </a:lnSpc>
              <a:spcBef>
                <a:spcPct val="20000"/>
              </a:spcBef>
              <a:buFont typeface="Arial" pitchFamily="34" charset="0"/>
              <a:buChar char="•"/>
            </a:pPr>
            <a:r>
              <a:rPr lang="lt-LT" sz="3200" dirty="0" smtClean="0">
                <a:latin typeface="+mn-lt"/>
              </a:rPr>
              <a:t> </a:t>
            </a:r>
            <a:r>
              <a:rPr lang="lt-LT" sz="3200" dirty="0" smtClean="0">
                <a:latin typeface="+mn-lt"/>
              </a:rPr>
              <a:t>Valstybės vaidmuo  </a:t>
            </a:r>
            <a:endParaRPr lang="lt-LT" sz="3200" dirty="0" smtClean="0">
              <a:latin typeface="+mn-lt"/>
            </a:endParaRPr>
          </a:p>
          <a:p>
            <a:pPr lvl="1">
              <a:lnSpc>
                <a:spcPct val="90000"/>
              </a:lnSpc>
              <a:spcBef>
                <a:spcPct val="20000"/>
              </a:spcBef>
              <a:buFontTx/>
              <a:buChar char="-"/>
            </a:pPr>
            <a:r>
              <a:rPr lang="lt-LT" sz="2800" dirty="0" smtClean="0">
                <a:latin typeface="+mn-lt"/>
              </a:rPr>
              <a:t> paskatos </a:t>
            </a:r>
            <a:r>
              <a:rPr lang="lt-LT" sz="2800" dirty="0" smtClean="0">
                <a:latin typeface="+mn-lt"/>
              </a:rPr>
              <a:t>kompanijų MTEP ir inovatyviai veiklai</a:t>
            </a:r>
          </a:p>
          <a:p>
            <a:pPr lvl="1">
              <a:lnSpc>
                <a:spcPct val="90000"/>
              </a:lnSpc>
              <a:spcBef>
                <a:spcPct val="20000"/>
              </a:spcBef>
              <a:buFontTx/>
              <a:buChar char="-"/>
            </a:pPr>
            <a:r>
              <a:rPr lang="lt-LT" sz="2800" dirty="0" smtClean="0">
                <a:latin typeface="+mn-lt"/>
              </a:rPr>
              <a:t> paskatos naujoms inovatyvioms įmonėms atsirasti</a:t>
            </a:r>
            <a:endParaRPr lang="it-IT" sz="2800" dirty="0">
              <a:latin typeface="+mn-lt"/>
            </a:endParaRPr>
          </a:p>
          <a:p>
            <a:pPr lvl="1">
              <a:lnSpc>
                <a:spcPct val="90000"/>
              </a:lnSpc>
              <a:spcBef>
                <a:spcPct val="20000"/>
              </a:spcBef>
              <a:buFontTx/>
              <a:buChar char="-"/>
            </a:pPr>
            <a:r>
              <a:rPr lang="it-IT" sz="2800" dirty="0">
                <a:latin typeface="+mn-lt"/>
              </a:rPr>
              <a:t> </a:t>
            </a:r>
            <a:r>
              <a:rPr lang="lt-LT" sz="2800" dirty="0" smtClean="0">
                <a:latin typeface="+mn-lt"/>
              </a:rPr>
              <a:t>paskatos kvalifikuotam darbui</a:t>
            </a:r>
          </a:p>
          <a:p>
            <a:pPr lvl="1">
              <a:lnSpc>
                <a:spcPct val="90000"/>
              </a:lnSpc>
              <a:spcBef>
                <a:spcPct val="20000"/>
              </a:spcBef>
              <a:buFontTx/>
              <a:buChar char="-"/>
            </a:pPr>
            <a:r>
              <a:rPr lang="lt-LT" sz="2800" dirty="0" smtClean="0">
                <a:latin typeface="+mn-lt"/>
              </a:rPr>
              <a:t> </a:t>
            </a:r>
            <a:r>
              <a:rPr lang="it-IT" sz="2800" dirty="0" smtClean="0">
                <a:latin typeface="+mn-lt"/>
              </a:rPr>
              <a:t>…</a:t>
            </a:r>
            <a:endParaRPr lang="it-IT" sz="3200" dirty="0">
              <a:latin typeface="+mn-lt"/>
            </a:endParaRPr>
          </a:p>
        </p:txBody>
      </p:sp>
      <p:sp>
        <p:nvSpPr>
          <p:cNvPr id="145413" name="Text Box 5"/>
          <p:cNvSpPr txBox="1">
            <a:spLocks noChangeArrowheads="1"/>
          </p:cNvSpPr>
          <p:nvPr/>
        </p:nvSpPr>
        <p:spPr bwMode="auto">
          <a:xfrm>
            <a:off x="533400" y="4267200"/>
            <a:ext cx="7086600" cy="457200"/>
          </a:xfrm>
          <a:prstGeom prst="rect">
            <a:avLst/>
          </a:prstGeom>
          <a:noFill/>
          <a:ln w="9525">
            <a:noFill/>
            <a:miter lim="800000"/>
            <a:headEnd/>
            <a:tailEnd/>
          </a:ln>
          <a:effectLst/>
        </p:spPr>
        <p:txBody>
          <a:bodyPr>
            <a:spAutoFit/>
          </a:bodyPr>
          <a:lstStyle/>
          <a:p>
            <a:pPr>
              <a:spcBef>
                <a:spcPct val="50000"/>
              </a:spcBef>
            </a:pPr>
            <a:endParaRPr lang="it-IT"/>
          </a:p>
        </p:txBody>
      </p:sp>
      <p:sp>
        <p:nvSpPr>
          <p:cNvPr id="6" name="Rectangle 2" descr="Large confetti"/>
          <p:cNvSpPr txBox="1">
            <a:spLocks noChangeArrowheads="1"/>
          </p:cNvSpPr>
          <p:nvPr/>
        </p:nvSpPr>
        <p:spPr bwMode="auto">
          <a:xfrm>
            <a:off x="1187624" y="548680"/>
            <a:ext cx="7669212" cy="762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lt-LT" sz="3200" b="1" i="1" u="none" strike="noStrike" kern="0" cap="none" spc="0" normalizeH="0" baseline="0" noProof="0" dirty="0" smtClean="0">
                <a:ln>
                  <a:noFill/>
                </a:ln>
                <a:solidFill>
                  <a:schemeClr val="tx2"/>
                </a:solidFill>
                <a:effectLst/>
                <a:uLnTx/>
                <a:uFillTx/>
                <a:latin typeface="+mj-lt"/>
                <a:ea typeface="+mj-ea"/>
                <a:cs typeface="Times New Roman" pitchFamily="18" charset="0"/>
              </a:rPr>
              <a:t>Įmonių stiprinimas</a:t>
            </a:r>
            <a:endParaRPr kumimoji="0" lang="it-IT" sz="3800" b="1" i="1" u="none" strike="noStrike" kern="0" cap="none" spc="0" normalizeH="0" baseline="0" noProof="0" dirty="0">
              <a:ln>
                <a:noFill/>
              </a:ln>
              <a:solidFill>
                <a:schemeClr val="tx2"/>
              </a:solidFill>
              <a:effectLst/>
              <a:uLnTx/>
              <a:uFillTx/>
              <a:latin typeface="+mj-lt"/>
              <a:ea typeface="+mj-ea"/>
              <a:cs typeface="Times New Roman" pitchFamily="18" charset="0"/>
            </a:endParaRPr>
          </a:p>
        </p:txBody>
      </p:sp>
      <p:sp>
        <p:nvSpPr>
          <p:cNvPr id="7" name="Right Arrow 6"/>
          <p:cNvSpPr/>
          <p:nvPr/>
        </p:nvSpPr>
        <p:spPr bwMode="auto">
          <a:xfrm>
            <a:off x="1475656" y="3861048"/>
            <a:ext cx="936104" cy="2880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lt-LT" sz="2400" b="0" i="0" u="none" strike="noStrike" cap="none" normalizeH="0" baseline="0" smtClean="0">
              <a:ln>
                <a:noFill/>
              </a:ln>
              <a:solidFill>
                <a:schemeClr val="tx1"/>
              </a:solidFill>
              <a:effectLst/>
              <a:latin typeface="Times New Roman" pitchFamily="18" charset="0"/>
            </a:endParaRPr>
          </a:p>
        </p:txBody>
      </p:sp>
      <p:sp>
        <p:nvSpPr>
          <p:cNvPr id="8" name="TextBox 7"/>
          <p:cNvSpPr txBox="1"/>
          <p:nvPr/>
        </p:nvSpPr>
        <p:spPr>
          <a:xfrm>
            <a:off x="2555776" y="3717032"/>
            <a:ext cx="5616624" cy="461665"/>
          </a:xfrm>
          <a:prstGeom prst="rect">
            <a:avLst/>
          </a:prstGeom>
          <a:noFill/>
        </p:spPr>
        <p:txBody>
          <a:bodyPr wrap="square" rtlCol="0">
            <a:spAutoFit/>
          </a:bodyPr>
          <a:lstStyle/>
          <a:p>
            <a:r>
              <a:rPr lang="lt-LT" dirty="0" smtClean="0"/>
              <a:t>d</a:t>
            </a:r>
            <a:r>
              <a:rPr lang="lt-LT" dirty="0" smtClean="0"/>
              <a:t>idėja sumokami mokesčiai</a:t>
            </a:r>
            <a:r>
              <a:rPr lang="en-GB" dirty="0" smtClean="0"/>
              <a:t>!!!</a:t>
            </a:r>
            <a:endParaRPr lang="lt-LT"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descr="Large confetti"/>
          <p:cNvSpPr>
            <a:spLocks noGrp="1" noChangeArrowheads="1"/>
          </p:cNvSpPr>
          <p:nvPr>
            <p:ph type="title"/>
          </p:nvPr>
        </p:nvSpPr>
        <p:spPr>
          <a:xfrm>
            <a:off x="1187624" y="548680"/>
            <a:ext cx="7669212" cy="762000"/>
          </a:xfrm>
          <a:ln/>
        </p:spPr>
        <p:txBody>
          <a:bodyPr/>
          <a:lstStyle/>
          <a:p>
            <a:r>
              <a:rPr lang="lt-LT" sz="3200" b="1" i="1" dirty="0" smtClean="0">
                <a:cs typeface="Times New Roman" pitchFamily="18" charset="0"/>
              </a:rPr>
              <a:t>Daugiau naujų įmonių</a:t>
            </a:r>
            <a:r>
              <a:rPr lang="en-GB" sz="3200" b="1" i="1" dirty="0" smtClean="0">
                <a:cs typeface="Times New Roman" pitchFamily="18" charset="0"/>
              </a:rPr>
              <a:t>: </a:t>
            </a:r>
            <a:r>
              <a:rPr lang="en-GB" sz="3200" b="1" i="1" dirty="0" err="1" smtClean="0">
                <a:cs typeface="Times New Roman" pitchFamily="18" charset="0"/>
              </a:rPr>
              <a:t>valstyb</a:t>
            </a:r>
            <a:r>
              <a:rPr lang="lt-LT" sz="3200" b="1" i="1" dirty="0" smtClean="0">
                <a:cs typeface="Times New Roman" pitchFamily="18" charset="0"/>
              </a:rPr>
              <a:t>ės vaidmuo</a:t>
            </a:r>
            <a:endParaRPr lang="it-IT" sz="2800" b="1" i="1" dirty="0">
              <a:cs typeface="Times New Roman" pitchFamily="18" charset="0"/>
            </a:endParaRPr>
          </a:p>
        </p:txBody>
      </p:sp>
      <p:sp>
        <p:nvSpPr>
          <p:cNvPr id="146435" name="Rectangle 3"/>
          <p:cNvSpPr>
            <a:spLocks noChangeArrowheads="1"/>
          </p:cNvSpPr>
          <p:nvPr/>
        </p:nvSpPr>
        <p:spPr bwMode="auto">
          <a:xfrm>
            <a:off x="1404938" y="1400175"/>
            <a:ext cx="9144000" cy="0"/>
          </a:xfrm>
          <a:prstGeom prst="rect">
            <a:avLst/>
          </a:prstGeom>
          <a:noFill/>
          <a:ln w="9525">
            <a:noFill/>
            <a:miter lim="800000"/>
            <a:headEnd/>
            <a:tailEnd/>
          </a:ln>
          <a:effectLst/>
        </p:spPr>
        <p:txBody>
          <a:bodyPr>
            <a:spAutoFit/>
          </a:bodyPr>
          <a:lstStyle/>
          <a:p>
            <a:endParaRPr lang="lt-LT"/>
          </a:p>
        </p:txBody>
      </p:sp>
      <p:sp>
        <p:nvSpPr>
          <p:cNvPr id="146436" name="Text Box 4"/>
          <p:cNvSpPr txBox="1">
            <a:spLocks noChangeArrowheads="1"/>
          </p:cNvSpPr>
          <p:nvPr/>
        </p:nvSpPr>
        <p:spPr bwMode="auto">
          <a:xfrm>
            <a:off x="990600" y="1614488"/>
            <a:ext cx="8229600" cy="2868478"/>
          </a:xfrm>
          <a:prstGeom prst="rect">
            <a:avLst/>
          </a:prstGeom>
          <a:noFill/>
          <a:ln w="9525">
            <a:noFill/>
            <a:miter lim="800000"/>
            <a:headEnd/>
            <a:tailEnd/>
          </a:ln>
          <a:effectLst/>
        </p:spPr>
        <p:txBody>
          <a:bodyPr>
            <a:spAutoFit/>
          </a:bodyPr>
          <a:lstStyle/>
          <a:p>
            <a:pPr>
              <a:lnSpc>
                <a:spcPct val="110000"/>
              </a:lnSpc>
              <a:buFont typeface="Arial" pitchFamily="34" charset="0"/>
              <a:buChar char="•"/>
            </a:pPr>
            <a:r>
              <a:rPr lang="it-IT" sz="3600" b="1" dirty="0" smtClean="0">
                <a:solidFill>
                  <a:schemeClr val="tx2"/>
                </a:solidFill>
                <a:cs typeface="Times New Roman" pitchFamily="18" charset="0"/>
              </a:rPr>
              <a:t> </a:t>
            </a:r>
            <a:r>
              <a:rPr lang="lt-LT" sz="3200" dirty="0" smtClean="0">
                <a:solidFill>
                  <a:schemeClr val="tx2"/>
                </a:solidFill>
                <a:cs typeface="Times New Roman" pitchFamily="18" charset="0"/>
              </a:rPr>
              <a:t>Talentų ir verslininkų (antreprenerių) viliojimas</a:t>
            </a:r>
          </a:p>
          <a:p>
            <a:pPr>
              <a:lnSpc>
                <a:spcPct val="110000"/>
              </a:lnSpc>
              <a:buFont typeface="Arial" pitchFamily="34" charset="0"/>
              <a:buChar char="•"/>
            </a:pPr>
            <a:r>
              <a:rPr lang="en-GB" sz="3200" dirty="0" smtClean="0">
                <a:solidFill>
                  <a:schemeClr val="tx2"/>
                </a:solidFill>
                <a:cs typeface="Times New Roman" pitchFamily="18" charset="0"/>
              </a:rPr>
              <a:t> </a:t>
            </a:r>
            <a:r>
              <a:rPr lang="lt-LT" sz="3200" dirty="0" smtClean="0">
                <a:solidFill>
                  <a:schemeClr val="tx2"/>
                </a:solidFill>
                <a:cs typeface="Times New Roman" pitchFamily="18" charset="0"/>
              </a:rPr>
              <a:t>Patrauklumas užsienio verslo ir laboratorijoms įsikurti</a:t>
            </a:r>
            <a:endParaRPr lang="it-IT" sz="3200" dirty="0">
              <a:solidFill>
                <a:schemeClr val="tx2"/>
              </a:solidFill>
              <a:cs typeface="Times New Roman" pitchFamily="18" charset="0"/>
            </a:endParaRPr>
          </a:p>
          <a:p>
            <a:pPr lvl="1">
              <a:lnSpc>
                <a:spcPct val="110000"/>
              </a:lnSpc>
              <a:buFontTx/>
              <a:buChar char="-"/>
            </a:pPr>
            <a:r>
              <a:rPr lang="it-IT" sz="3200" dirty="0">
                <a:solidFill>
                  <a:schemeClr val="tx2"/>
                </a:solidFill>
                <a:cs typeface="Times New Roman" pitchFamily="18" charset="0"/>
              </a:rPr>
              <a:t> </a:t>
            </a:r>
            <a:r>
              <a:rPr lang="it-IT" sz="2800" dirty="0" smtClean="0">
                <a:solidFill>
                  <a:schemeClr val="tx2"/>
                </a:solidFill>
                <a:cs typeface="Times New Roman" pitchFamily="18" charset="0"/>
              </a:rPr>
              <a:t>S</a:t>
            </a:r>
            <a:r>
              <a:rPr lang="lt-LT" sz="2800" dirty="0" smtClean="0">
                <a:solidFill>
                  <a:schemeClr val="tx2"/>
                </a:solidFill>
                <a:cs typeface="Times New Roman" pitchFamily="18" charset="0"/>
              </a:rPr>
              <a:t>tartuoliai/naujos inovatyvios įmonės</a:t>
            </a:r>
            <a:endParaRPr lang="it-IT" sz="2800" dirty="0">
              <a:solidFill>
                <a:schemeClr val="tx2"/>
              </a:solidFill>
              <a:cs typeface="Times New Roman" pitchFamily="18" charset="0"/>
            </a:endParaRPr>
          </a:p>
          <a:p>
            <a:pPr lvl="1">
              <a:lnSpc>
                <a:spcPct val="110000"/>
              </a:lnSpc>
              <a:buFontTx/>
              <a:buChar char="-"/>
            </a:pPr>
            <a:r>
              <a:rPr lang="it-IT" sz="2800" dirty="0">
                <a:solidFill>
                  <a:schemeClr val="tx2"/>
                </a:solidFill>
                <a:cs typeface="Times New Roman" pitchFamily="18" charset="0"/>
              </a:rPr>
              <a:t> </a:t>
            </a:r>
            <a:r>
              <a:rPr lang="it-IT" sz="2800" dirty="0" smtClean="0">
                <a:solidFill>
                  <a:schemeClr val="tx2"/>
                </a:solidFill>
                <a:cs typeface="Times New Roman" pitchFamily="18" charset="0"/>
              </a:rPr>
              <a:t>Finan</a:t>
            </a:r>
            <a:r>
              <a:rPr lang="lt-LT" sz="2800" dirty="0" smtClean="0">
                <a:solidFill>
                  <a:schemeClr val="tx2"/>
                </a:solidFill>
                <a:cs typeface="Times New Roman" pitchFamily="18" charset="0"/>
              </a:rPr>
              <a:t>sai naujoms didelės rizikos įmonėms</a:t>
            </a:r>
            <a:endParaRPr lang="it-IT" sz="3200" dirty="0">
              <a:solidFill>
                <a:schemeClr val="tx2"/>
              </a:solidFill>
              <a:cs typeface="Times New Roman" pitchFamily="18" charset="0"/>
            </a:endParaRPr>
          </a:p>
        </p:txBody>
      </p:sp>
      <p:sp>
        <p:nvSpPr>
          <p:cNvPr id="146437" name="Text Box 5"/>
          <p:cNvSpPr txBox="1">
            <a:spLocks noChangeArrowheads="1"/>
          </p:cNvSpPr>
          <p:nvPr/>
        </p:nvSpPr>
        <p:spPr bwMode="auto">
          <a:xfrm>
            <a:off x="533400" y="4267200"/>
            <a:ext cx="7086600" cy="457200"/>
          </a:xfrm>
          <a:prstGeom prst="rect">
            <a:avLst/>
          </a:prstGeom>
          <a:noFill/>
          <a:ln w="9525">
            <a:noFill/>
            <a:miter lim="800000"/>
            <a:headEnd/>
            <a:tailEnd/>
          </a:ln>
          <a:effectLst/>
        </p:spPr>
        <p:txBody>
          <a:bodyPr>
            <a:spAutoFit/>
          </a:bodyPr>
          <a:lstStyle/>
          <a:p>
            <a:pPr>
              <a:spcBef>
                <a:spcPct val="50000"/>
              </a:spcBef>
            </a:pPr>
            <a:endParaRPr lang="it-IT"/>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descr="Large confetti"/>
          <p:cNvSpPr>
            <a:spLocks noGrp="1" noChangeArrowheads="1"/>
          </p:cNvSpPr>
          <p:nvPr>
            <p:ph type="title"/>
          </p:nvPr>
        </p:nvSpPr>
        <p:spPr>
          <a:xfrm>
            <a:off x="1093788" y="381000"/>
            <a:ext cx="7942708" cy="762000"/>
          </a:xfrm>
          <a:noFill/>
          <a:ln/>
        </p:spPr>
        <p:txBody>
          <a:bodyPr/>
          <a:lstStyle/>
          <a:p>
            <a:r>
              <a:rPr lang="it-IT" sz="3200" b="1" i="1" dirty="0">
                <a:cs typeface="Times New Roman" pitchFamily="18" charset="0"/>
              </a:rPr>
              <a:t> </a:t>
            </a:r>
            <a:r>
              <a:rPr lang="lt-LT" sz="3200" b="1" i="1" dirty="0" smtClean="0">
                <a:cs typeface="Times New Roman" pitchFamily="18" charset="0"/>
              </a:rPr>
              <a:t>Didesnė žinių “gamyba”: valstybės vaidmuo</a:t>
            </a:r>
            <a:endParaRPr lang="it-IT" sz="3200" b="1" i="1" dirty="0">
              <a:cs typeface="Times New Roman" pitchFamily="18" charset="0"/>
            </a:endParaRPr>
          </a:p>
        </p:txBody>
      </p:sp>
      <p:sp>
        <p:nvSpPr>
          <p:cNvPr id="147459" name="Rectangle 3"/>
          <p:cNvSpPr>
            <a:spLocks noChangeArrowheads="1"/>
          </p:cNvSpPr>
          <p:nvPr/>
        </p:nvSpPr>
        <p:spPr bwMode="auto">
          <a:xfrm>
            <a:off x="1404938" y="1400175"/>
            <a:ext cx="9144000" cy="0"/>
          </a:xfrm>
          <a:prstGeom prst="rect">
            <a:avLst/>
          </a:prstGeom>
          <a:noFill/>
          <a:ln w="9525">
            <a:noFill/>
            <a:miter lim="800000"/>
            <a:headEnd/>
            <a:tailEnd/>
          </a:ln>
          <a:effectLst/>
        </p:spPr>
        <p:txBody>
          <a:bodyPr>
            <a:spAutoFit/>
          </a:bodyPr>
          <a:lstStyle/>
          <a:p>
            <a:endParaRPr lang="lt-LT"/>
          </a:p>
        </p:txBody>
      </p:sp>
      <p:sp>
        <p:nvSpPr>
          <p:cNvPr id="147460" name="Text Box 4"/>
          <p:cNvSpPr txBox="1">
            <a:spLocks noChangeArrowheads="1"/>
          </p:cNvSpPr>
          <p:nvPr/>
        </p:nvSpPr>
        <p:spPr bwMode="auto">
          <a:xfrm>
            <a:off x="914400" y="2204864"/>
            <a:ext cx="8229600" cy="3139321"/>
          </a:xfrm>
          <a:prstGeom prst="rect">
            <a:avLst/>
          </a:prstGeom>
          <a:noFill/>
          <a:ln w="9525">
            <a:noFill/>
            <a:miter lim="800000"/>
            <a:headEnd/>
            <a:tailEnd/>
          </a:ln>
          <a:effectLst/>
        </p:spPr>
        <p:txBody>
          <a:bodyPr>
            <a:spAutoFit/>
          </a:bodyPr>
          <a:lstStyle/>
          <a:p>
            <a:pPr>
              <a:lnSpc>
                <a:spcPct val="110000"/>
              </a:lnSpc>
              <a:buFontTx/>
              <a:buChar char="-"/>
            </a:pPr>
            <a:r>
              <a:rPr lang="lt-LT" sz="3600" dirty="0" smtClean="0">
                <a:solidFill>
                  <a:schemeClr val="tx2"/>
                </a:solidFill>
                <a:cs typeface="Times New Roman" pitchFamily="18" charset="0"/>
              </a:rPr>
              <a:t> Mokykla, mokykla, mokykla</a:t>
            </a:r>
            <a:endParaRPr lang="it-IT" sz="3600" dirty="0">
              <a:solidFill>
                <a:schemeClr val="tx2"/>
              </a:solidFill>
              <a:cs typeface="Times New Roman" pitchFamily="18" charset="0"/>
            </a:endParaRPr>
          </a:p>
          <a:p>
            <a:pPr>
              <a:lnSpc>
                <a:spcPct val="110000"/>
              </a:lnSpc>
              <a:buFontTx/>
              <a:buChar char="-"/>
            </a:pPr>
            <a:r>
              <a:rPr lang="lt-LT" sz="3600" dirty="0" smtClean="0">
                <a:solidFill>
                  <a:schemeClr val="tx2"/>
                </a:solidFill>
                <a:cs typeface="Times New Roman" pitchFamily="18" charset="0"/>
              </a:rPr>
              <a:t> Universitetai, kolegijos su tyrimų laboratorijomis – specialistų rengimas ir technologinės žinios</a:t>
            </a:r>
          </a:p>
          <a:p>
            <a:pPr>
              <a:lnSpc>
                <a:spcPct val="110000"/>
              </a:lnSpc>
              <a:buFontTx/>
              <a:buChar char="-"/>
            </a:pPr>
            <a:r>
              <a:rPr lang="lt-LT" sz="3600" dirty="0" smtClean="0">
                <a:solidFill>
                  <a:schemeClr val="tx2"/>
                </a:solidFill>
                <a:cs typeface="Times New Roman" pitchFamily="18" charset="0"/>
              </a:rPr>
              <a:t> Skatinti įmonių MTEP inovacijoms versle</a:t>
            </a:r>
            <a:endParaRPr lang="it-IT" sz="3600" dirty="0">
              <a:solidFill>
                <a:schemeClr val="tx2"/>
              </a:solidFill>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descr="Large confetti"/>
          <p:cNvSpPr>
            <a:spLocks noGrp="1" noChangeArrowheads="1"/>
          </p:cNvSpPr>
          <p:nvPr>
            <p:ph type="title"/>
          </p:nvPr>
        </p:nvSpPr>
        <p:spPr>
          <a:xfrm>
            <a:off x="1093788" y="381000"/>
            <a:ext cx="7669212" cy="762000"/>
          </a:xfrm>
          <a:noFill/>
          <a:ln/>
        </p:spPr>
        <p:txBody>
          <a:bodyPr/>
          <a:lstStyle/>
          <a:p>
            <a:r>
              <a:rPr lang="it-IT" sz="3200" b="1" i="1" dirty="0">
                <a:cs typeface="Times New Roman" pitchFamily="18" charset="0"/>
              </a:rPr>
              <a:t> </a:t>
            </a:r>
            <a:r>
              <a:rPr lang="lt-LT" sz="3200" b="1" i="1" dirty="0" smtClean="0">
                <a:cs typeface="Times New Roman" pitchFamily="18" charset="0"/>
              </a:rPr>
              <a:t>Vieša privati partnerystė</a:t>
            </a:r>
            <a:endParaRPr lang="it-IT" sz="3200" b="1" i="1" dirty="0">
              <a:cs typeface="Times New Roman" pitchFamily="18" charset="0"/>
            </a:endParaRPr>
          </a:p>
        </p:txBody>
      </p:sp>
      <p:sp>
        <p:nvSpPr>
          <p:cNvPr id="86019" name="Rectangle 3"/>
          <p:cNvSpPr>
            <a:spLocks noChangeArrowheads="1"/>
          </p:cNvSpPr>
          <p:nvPr/>
        </p:nvSpPr>
        <p:spPr bwMode="auto">
          <a:xfrm>
            <a:off x="1404938" y="1400175"/>
            <a:ext cx="9144000" cy="0"/>
          </a:xfrm>
          <a:prstGeom prst="rect">
            <a:avLst/>
          </a:prstGeom>
          <a:noFill/>
          <a:ln w="9525">
            <a:noFill/>
            <a:miter lim="800000"/>
            <a:headEnd/>
            <a:tailEnd/>
          </a:ln>
          <a:effectLst/>
        </p:spPr>
        <p:txBody>
          <a:bodyPr>
            <a:spAutoFit/>
          </a:bodyPr>
          <a:lstStyle/>
          <a:p>
            <a:endParaRPr lang="lt-LT"/>
          </a:p>
        </p:txBody>
      </p:sp>
      <p:sp>
        <p:nvSpPr>
          <p:cNvPr id="86020" name="Text Box 4"/>
          <p:cNvSpPr txBox="1">
            <a:spLocks noChangeArrowheads="1"/>
          </p:cNvSpPr>
          <p:nvPr/>
        </p:nvSpPr>
        <p:spPr bwMode="auto">
          <a:xfrm>
            <a:off x="990600" y="1614488"/>
            <a:ext cx="8229600" cy="3844899"/>
          </a:xfrm>
          <a:prstGeom prst="rect">
            <a:avLst/>
          </a:prstGeom>
          <a:noFill/>
          <a:ln w="9525">
            <a:noFill/>
            <a:miter lim="800000"/>
            <a:headEnd/>
            <a:tailEnd/>
          </a:ln>
          <a:effectLst/>
        </p:spPr>
        <p:txBody>
          <a:bodyPr>
            <a:spAutoFit/>
          </a:bodyPr>
          <a:lstStyle/>
          <a:p>
            <a:pPr>
              <a:lnSpc>
                <a:spcPct val="110000"/>
              </a:lnSpc>
              <a:buFont typeface="Arial" pitchFamily="34" charset="0"/>
              <a:buChar char="•"/>
            </a:pPr>
            <a:r>
              <a:rPr lang="lt-LT" sz="3200" dirty="0" smtClean="0">
                <a:solidFill>
                  <a:schemeClr val="tx2"/>
                </a:solidFill>
                <a:cs typeface="Times New Roman" pitchFamily="18" charset="0"/>
              </a:rPr>
              <a:t> </a:t>
            </a:r>
            <a:r>
              <a:rPr lang="lt-LT" sz="3200" dirty="0" smtClean="0">
                <a:solidFill>
                  <a:schemeClr val="tx2"/>
                </a:solidFill>
                <a:cs typeface="Times New Roman" pitchFamily="18" charset="0"/>
              </a:rPr>
              <a:t>Nuo bendrų interesų ir bendrų vertybių iki bendros veiklos </a:t>
            </a:r>
          </a:p>
          <a:p>
            <a:pPr lvl="1">
              <a:lnSpc>
                <a:spcPct val="110000"/>
              </a:lnSpc>
            </a:pPr>
            <a:r>
              <a:rPr lang="lt-LT" sz="3200" dirty="0" smtClean="0">
                <a:solidFill>
                  <a:schemeClr val="tx2"/>
                </a:solidFill>
                <a:cs typeface="Times New Roman" pitchFamily="18" charset="0"/>
              </a:rPr>
              <a:t>- </a:t>
            </a:r>
            <a:r>
              <a:rPr lang="it-IT" sz="3200" dirty="0" smtClean="0">
                <a:solidFill>
                  <a:schemeClr val="tx2"/>
                </a:solidFill>
                <a:cs typeface="Times New Roman" pitchFamily="18" charset="0"/>
              </a:rPr>
              <a:t>J</a:t>
            </a:r>
            <a:r>
              <a:rPr lang="lt-LT" sz="3200" dirty="0" smtClean="0">
                <a:solidFill>
                  <a:schemeClr val="tx2"/>
                </a:solidFill>
                <a:cs typeface="Times New Roman" pitchFamily="18" charset="0"/>
              </a:rPr>
              <a:t>ungtiniai MTEP projektai</a:t>
            </a:r>
            <a:endParaRPr lang="it-IT" sz="3200" dirty="0">
              <a:solidFill>
                <a:schemeClr val="tx2"/>
              </a:solidFill>
              <a:cs typeface="Times New Roman" pitchFamily="18" charset="0"/>
            </a:endParaRPr>
          </a:p>
          <a:p>
            <a:pPr lvl="1">
              <a:lnSpc>
                <a:spcPct val="110000"/>
              </a:lnSpc>
              <a:buFontTx/>
              <a:buChar char="-"/>
            </a:pPr>
            <a:r>
              <a:rPr lang="it-IT" sz="3200" dirty="0">
                <a:solidFill>
                  <a:schemeClr val="tx2"/>
                </a:solidFill>
                <a:cs typeface="Times New Roman" pitchFamily="18" charset="0"/>
              </a:rPr>
              <a:t> </a:t>
            </a:r>
            <a:r>
              <a:rPr lang="lt-LT" sz="3200" dirty="0" smtClean="0">
                <a:solidFill>
                  <a:schemeClr val="tx2"/>
                </a:solidFill>
                <a:cs typeface="Times New Roman" pitchFamily="18" charset="0"/>
              </a:rPr>
              <a:t>Jungtinės tyrimų laboratorijos</a:t>
            </a:r>
          </a:p>
          <a:p>
            <a:pPr lvl="1">
              <a:lnSpc>
                <a:spcPct val="110000"/>
              </a:lnSpc>
              <a:buFontTx/>
              <a:buChar char="-"/>
            </a:pPr>
            <a:r>
              <a:rPr lang="lt-LT" sz="3200" dirty="0" smtClean="0">
                <a:solidFill>
                  <a:schemeClr val="tx2"/>
                </a:solidFill>
                <a:cs typeface="Times New Roman" pitchFamily="18" charset="0"/>
              </a:rPr>
              <a:t> </a:t>
            </a:r>
            <a:r>
              <a:rPr lang="lt-LT" sz="3200" dirty="0" smtClean="0">
                <a:solidFill>
                  <a:schemeClr val="tx2"/>
                </a:solidFill>
                <a:cs typeface="Times New Roman" pitchFamily="18" charset="0"/>
              </a:rPr>
              <a:t>Technologijų perdavimo organizacijos</a:t>
            </a:r>
          </a:p>
          <a:p>
            <a:pPr lvl="1">
              <a:lnSpc>
                <a:spcPct val="110000"/>
              </a:lnSpc>
              <a:buFontTx/>
              <a:buChar char="-"/>
            </a:pPr>
            <a:r>
              <a:rPr lang="lt-LT" sz="3200" dirty="0" smtClean="0">
                <a:solidFill>
                  <a:schemeClr val="tx2"/>
                </a:solidFill>
                <a:cs typeface="Times New Roman" pitchFamily="18" charset="0"/>
              </a:rPr>
              <a:t> Klasteriai</a:t>
            </a:r>
          </a:p>
          <a:p>
            <a:pPr lvl="1">
              <a:lnSpc>
                <a:spcPct val="110000"/>
              </a:lnSpc>
              <a:buFontTx/>
              <a:buChar char="-"/>
            </a:pPr>
            <a:r>
              <a:rPr lang="lt-LT" sz="3200" dirty="0" smtClean="0">
                <a:solidFill>
                  <a:schemeClr val="tx2"/>
                </a:solidFill>
                <a:cs typeface="Times New Roman" pitchFamily="18" charset="0"/>
              </a:rPr>
              <a:t> </a:t>
            </a:r>
            <a:r>
              <a:rPr lang="lt-LT" sz="3200" dirty="0" smtClean="0">
                <a:solidFill>
                  <a:schemeClr val="tx2"/>
                </a:solidFill>
                <a:cs typeface="Times New Roman" pitchFamily="18" charset="0"/>
              </a:rPr>
              <a:t>Bendros valdžios ir verslo iniciatyvos </a:t>
            </a:r>
            <a:endParaRPr lang="it-IT" sz="3200" dirty="0">
              <a:solidFill>
                <a:schemeClr val="tx2"/>
              </a:solidFill>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descr="Large confetti"/>
          <p:cNvSpPr>
            <a:spLocks noGrp="1" noChangeArrowheads="1"/>
          </p:cNvSpPr>
          <p:nvPr>
            <p:ph type="title"/>
          </p:nvPr>
        </p:nvSpPr>
        <p:spPr>
          <a:xfrm>
            <a:off x="1093788" y="381000"/>
            <a:ext cx="7669212" cy="762000"/>
          </a:xfrm>
          <a:ln/>
        </p:spPr>
        <p:txBody>
          <a:bodyPr/>
          <a:lstStyle/>
          <a:p>
            <a:r>
              <a:rPr lang="lt-LT" sz="3800" b="1" i="1" dirty="0" smtClean="0">
                <a:cs typeface="Times New Roman" pitchFamily="18" charset="0"/>
              </a:rPr>
              <a:t>Politikos įgyvendinimas</a:t>
            </a:r>
            <a:endParaRPr lang="it-IT" sz="3800" b="1" i="1" dirty="0">
              <a:cs typeface="Times New Roman" pitchFamily="18" charset="0"/>
            </a:endParaRPr>
          </a:p>
        </p:txBody>
      </p:sp>
      <p:sp>
        <p:nvSpPr>
          <p:cNvPr id="154627" name="Rectangle 3"/>
          <p:cNvSpPr>
            <a:spLocks noChangeArrowheads="1"/>
          </p:cNvSpPr>
          <p:nvPr/>
        </p:nvSpPr>
        <p:spPr bwMode="auto">
          <a:xfrm>
            <a:off x="1404938" y="1400175"/>
            <a:ext cx="9144000" cy="0"/>
          </a:xfrm>
          <a:prstGeom prst="rect">
            <a:avLst/>
          </a:prstGeom>
          <a:noFill/>
          <a:ln w="9525">
            <a:noFill/>
            <a:miter lim="800000"/>
            <a:headEnd/>
            <a:tailEnd/>
          </a:ln>
          <a:effectLst/>
        </p:spPr>
        <p:txBody>
          <a:bodyPr>
            <a:spAutoFit/>
          </a:bodyPr>
          <a:lstStyle/>
          <a:p>
            <a:endParaRPr lang="lt-LT"/>
          </a:p>
        </p:txBody>
      </p:sp>
      <p:sp>
        <p:nvSpPr>
          <p:cNvPr id="154628" name="Text Box 4"/>
          <p:cNvSpPr txBox="1">
            <a:spLocks noChangeArrowheads="1"/>
          </p:cNvSpPr>
          <p:nvPr/>
        </p:nvSpPr>
        <p:spPr bwMode="auto">
          <a:xfrm>
            <a:off x="914400" y="1614488"/>
            <a:ext cx="8001000" cy="7201972"/>
          </a:xfrm>
          <a:prstGeom prst="rect">
            <a:avLst/>
          </a:prstGeom>
          <a:noFill/>
          <a:ln w="9525">
            <a:noFill/>
            <a:miter lim="800000"/>
            <a:headEnd/>
            <a:tailEnd/>
          </a:ln>
          <a:effectLst/>
        </p:spPr>
        <p:txBody>
          <a:bodyPr wrap="square">
            <a:spAutoFit/>
          </a:bodyPr>
          <a:lstStyle/>
          <a:p>
            <a:pPr>
              <a:lnSpc>
                <a:spcPct val="110000"/>
              </a:lnSpc>
            </a:pPr>
            <a:r>
              <a:rPr lang="it-IT" sz="2800" b="1" dirty="0" smtClean="0">
                <a:solidFill>
                  <a:schemeClr val="tx2"/>
                </a:solidFill>
                <a:cs typeface="Times New Roman" pitchFamily="18" charset="0"/>
              </a:rPr>
              <a:t>-</a:t>
            </a:r>
            <a:r>
              <a:rPr lang="lt-LT" sz="2800" b="1" dirty="0" smtClean="0">
                <a:solidFill>
                  <a:schemeClr val="tx2"/>
                </a:solidFill>
                <a:cs typeface="Times New Roman" pitchFamily="18" charset="0"/>
              </a:rPr>
              <a:t> Reali </a:t>
            </a:r>
            <a:r>
              <a:rPr lang="lt-LT" sz="2800" dirty="0" smtClean="0">
                <a:solidFill>
                  <a:schemeClr val="tx2"/>
                </a:solidFill>
                <a:cs typeface="Times New Roman" pitchFamily="18" charset="0"/>
              </a:rPr>
              <a:t>p</a:t>
            </a:r>
            <a:r>
              <a:rPr lang="lt-LT" sz="2800" dirty="0" smtClean="0">
                <a:solidFill>
                  <a:schemeClr val="tx2"/>
                </a:solidFill>
                <a:cs typeface="Times New Roman" pitchFamily="18" charset="0"/>
              </a:rPr>
              <a:t>lėtra, ne tik svajonės ar deklaracijos</a:t>
            </a:r>
            <a:endParaRPr lang="it-IT" sz="2800" dirty="0">
              <a:solidFill>
                <a:schemeClr val="tx2"/>
              </a:solidFill>
              <a:cs typeface="Times New Roman" pitchFamily="18" charset="0"/>
            </a:endParaRPr>
          </a:p>
          <a:p>
            <a:pPr>
              <a:lnSpc>
                <a:spcPct val="110000"/>
              </a:lnSpc>
            </a:pPr>
            <a:r>
              <a:rPr lang="it-IT" sz="2800" dirty="0" smtClean="0">
                <a:solidFill>
                  <a:schemeClr val="tx2"/>
                </a:solidFill>
                <a:cs typeface="Times New Roman" pitchFamily="18" charset="0"/>
              </a:rPr>
              <a:t>-</a:t>
            </a:r>
            <a:r>
              <a:rPr lang="lt-LT" sz="2800" dirty="0" smtClean="0">
                <a:solidFill>
                  <a:schemeClr val="tx2"/>
                </a:solidFill>
                <a:cs typeface="Times New Roman" pitchFamily="18" charset="0"/>
              </a:rPr>
              <a:t> Išvengti kraštutinumų (pvz. dėmesys išimtinai tam tikroms (proveržio), “laisva rinka” ir pan.</a:t>
            </a:r>
            <a:r>
              <a:rPr lang="it-IT" sz="2800" dirty="0" smtClean="0">
                <a:solidFill>
                  <a:schemeClr val="tx2"/>
                </a:solidFill>
                <a:cs typeface="Times New Roman" pitchFamily="18" charset="0"/>
              </a:rPr>
              <a:t>) </a:t>
            </a:r>
            <a:endParaRPr lang="it-IT" sz="2800" dirty="0">
              <a:solidFill>
                <a:schemeClr val="tx2"/>
              </a:solidFill>
              <a:cs typeface="Times New Roman" pitchFamily="18" charset="0"/>
            </a:endParaRPr>
          </a:p>
          <a:p>
            <a:pPr>
              <a:lnSpc>
                <a:spcPct val="110000"/>
              </a:lnSpc>
              <a:buFontTx/>
              <a:buChar char="-"/>
            </a:pPr>
            <a:r>
              <a:rPr lang="lt-LT" sz="2800" dirty="0" smtClean="0">
                <a:solidFill>
                  <a:schemeClr val="tx2"/>
                </a:solidFill>
                <a:cs typeface="Times New Roman" pitchFamily="18" charset="0"/>
              </a:rPr>
              <a:t> Stiprinti pasitikėjimą ir partnerystę</a:t>
            </a:r>
          </a:p>
          <a:p>
            <a:pPr>
              <a:lnSpc>
                <a:spcPct val="110000"/>
              </a:lnSpc>
              <a:buFontTx/>
              <a:buChar char="-"/>
            </a:pPr>
            <a:r>
              <a:rPr lang="lt-LT" sz="2800" dirty="0" smtClean="0">
                <a:solidFill>
                  <a:schemeClr val="tx2"/>
                </a:solidFill>
                <a:cs typeface="Times New Roman" pitchFamily="18" charset="0"/>
              </a:rPr>
              <a:t> </a:t>
            </a:r>
            <a:r>
              <a:rPr lang="lt-LT" sz="2800" dirty="0" smtClean="0">
                <a:solidFill>
                  <a:schemeClr val="tx2"/>
                </a:solidFill>
                <a:cs typeface="Times New Roman" pitchFamily="18" charset="0"/>
              </a:rPr>
              <a:t>Regioninė nacionalinė kooperacija</a:t>
            </a:r>
          </a:p>
          <a:p>
            <a:pPr>
              <a:lnSpc>
                <a:spcPct val="110000"/>
              </a:lnSpc>
            </a:pPr>
            <a:endParaRPr lang="lt-LT" b="1" dirty="0" smtClean="0">
              <a:cs typeface="Times New Roman" pitchFamily="18" charset="0"/>
            </a:endParaRPr>
          </a:p>
          <a:p>
            <a:pPr>
              <a:lnSpc>
                <a:spcPct val="110000"/>
              </a:lnSpc>
            </a:pPr>
            <a:r>
              <a:rPr lang="lt-LT" b="1" dirty="0" smtClean="0">
                <a:cs typeface="Times New Roman" pitchFamily="18" charset="0"/>
              </a:rPr>
              <a:t>Tai </a:t>
            </a:r>
            <a:r>
              <a:rPr lang="lt-LT" b="1" dirty="0" smtClean="0">
                <a:cs typeface="Times New Roman" pitchFamily="18" charset="0"/>
              </a:rPr>
              <a:t>reiškia: </a:t>
            </a:r>
          </a:p>
          <a:p>
            <a:pPr lvl="1">
              <a:lnSpc>
                <a:spcPct val="110000"/>
              </a:lnSpc>
              <a:buFont typeface="Arial" pitchFamily="34" charset="0"/>
              <a:buChar char="•"/>
            </a:pPr>
            <a:r>
              <a:rPr lang="lt-LT" b="1" dirty="0" smtClean="0">
                <a:cs typeface="Times New Roman" pitchFamily="18" charset="0"/>
              </a:rPr>
              <a:t>  daugiau technologijų ir inovacijų pagamintoje produkcijoje (tiek prekėse, tiek paslaugose)</a:t>
            </a:r>
            <a:r>
              <a:rPr lang="it-IT" b="1" dirty="0" smtClean="0">
                <a:solidFill>
                  <a:schemeClr val="tx2"/>
                </a:solidFill>
                <a:cs typeface="Times New Roman" pitchFamily="18" charset="0"/>
              </a:rPr>
              <a:t>; </a:t>
            </a:r>
            <a:endParaRPr lang="lt-LT" b="1" dirty="0" smtClean="0">
              <a:solidFill>
                <a:schemeClr val="tx2"/>
              </a:solidFill>
              <a:cs typeface="Times New Roman" pitchFamily="18" charset="0"/>
            </a:endParaRPr>
          </a:p>
          <a:p>
            <a:pPr lvl="1">
              <a:lnSpc>
                <a:spcPct val="110000"/>
              </a:lnSpc>
              <a:buFont typeface="Arial" pitchFamily="34" charset="0"/>
              <a:buChar char="•"/>
            </a:pPr>
            <a:r>
              <a:rPr lang="lt-LT" b="1" dirty="0" smtClean="0">
                <a:solidFill>
                  <a:schemeClr val="tx2"/>
                </a:solidFill>
                <a:cs typeface="Times New Roman" pitchFamily="18" charset="0"/>
              </a:rPr>
              <a:t>   naujos – konkurencingesnės, diferencijuotos daugiau technologizuotos rinkos nišos, kuriose veikia regiono įmonės</a:t>
            </a:r>
            <a:endParaRPr lang="it-IT" b="1" dirty="0" smtClean="0">
              <a:solidFill>
                <a:schemeClr val="tx2"/>
              </a:solidFill>
              <a:cs typeface="Times New Roman" pitchFamily="18" charset="0"/>
            </a:endParaRPr>
          </a:p>
          <a:p>
            <a:pPr>
              <a:lnSpc>
                <a:spcPct val="110000"/>
              </a:lnSpc>
              <a:buFontTx/>
              <a:buChar char="-"/>
            </a:pPr>
            <a:endParaRPr lang="lt-LT" sz="2800" b="1" dirty="0" smtClean="0">
              <a:solidFill>
                <a:schemeClr val="tx2"/>
              </a:solidFill>
              <a:cs typeface="Times New Roman" pitchFamily="18" charset="0"/>
            </a:endParaRPr>
          </a:p>
          <a:p>
            <a:pPr>
              <a:lnSpc>
                <a:spcPct val="110000"/>
              </a:lnSpc>
              <a:buFontTx/>
              <a:buChar char="-"/>
            </a:pPr>
            <a:endParaRPr lang="it-IT" sz="2800" b="1" dirty="0">
              <a:solidFill>
                <a:schemeClr val="tx2"/>
              </a:solidFill>
              <a:cs typeface="Times New Roman" pitchFamily="18" charset="0"/>
            </a:endParaRPr>
          </a:p>
          <a:p>
            <a:pPr>
              <a:lnSpc>
                <a:spcPct val="110000"/>
              </a:lnSpc>
              <a:buFontTx/>
              <a:buChar char="-"/>
            </a:pPr>
            <a:endParaRPr lang="it-IT" sz="2800" b="1" dirty="0">
              <a:solidFill>
                <a:schemeClr val="tx2"/>
              </a:solidFill>
              <a:cs typeface="Times New Roman" pitchFamily="18" charset="0"/>
            </a:endParaRPr>
          </a:p>
          <a:p>
            <a:pPr>
              <a:lnSpc>
                <a:spcPct val="110000"/>
              </a:lnSpc>
            </a:pPr>
            <a:r>
              <a:rPr lang="it-IT" sz="2800" b="1" dirty="0" smtClean="0">
                <a:solidFill>
                  <a:schemeClr val="tx2"/>
                </a:solidFill>
                <a:cs typeface="Times New Roman" pitchFamily="18" charset="0"/>
              </a:rPr>
              <a:t> </a:t>
            </a:r>
            <a:endParaRPr lang="it-IT" sz="2800" b="1" dirty="0">
              <a:solidFill>
                <a:schemeClr val="tx2"/>
              </a:solidFill>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1115616" y="260350"/>
            <a:ext cx="8028384" cy="1143000"/>
          </a:xfrm>
        </p:spPr>
        <p:txBody>
          <a:bodyPr/>
          <a:lstStyle/>
          <a:p>
            <a:r>
              <a:rPr lang="lt-LT" sz="3200" b="1" i="1" dirty="0"/>
              <a:t>Inovacijos. </a:t>
            </a:r>
            <a:r>
              <a:rPr lang="en-US" sz="3200" b="1" i="1" dirty="0" err="1"/>
              <a:t>Kas</a:t>
            </a:r>
            <a:r>
              <a:rPr lang="en-US" sz="3200" b="1" i="1" dirty="0"/>
              <a:t> tai?</a:t>
            </a:r>
            <a:endParaRPr lang="lt-LT" sz="3200" b="1" i="1" dirty="0"/>
          </a:p>
        </p:txBody>
      </p:sp>
      <p:sp>
        <p:nvSpPr>
          <p:cNvPr id="100356" name="Text Box 4"/>
          <p:cNvSpPr txBox="1">
            <a:spLocks noChangeArrowheads="1"/>
          </p:cNvSpPr>
          <p:nvPr/>
        </p:nvSpPr>
        <p:spPr bwMode="auto">
          <a:xfrm>
            <a:off x="251520" y="1843708"/>
            <a:ext cx="3960813" cy="2505075"/>
          </a:xfrm>
          <a:prstGeom prst="rect">
            <a:avLst/>
          </a:prstGeom>
          <a:noFill/>
          <a:ln w="76200">
            <a:solidFill>
              <a:schemeClr val="hlink"/>
            </a:solidFill>
            <a:miter lim="800000"/>
            <a:headEnd type="none" w="sm" len="sm"/>
            <a:tailEnd type="none" w="sm" len="sm"/>
          </a:ln>
          <a:effectLst/>
        </p:spPr>
        <p:txBody>
          <a:bodyPr>
            <a:spAutoFit/>
          </a:bodyPr>
          <a:lstStyle/>
          <a:p>
            <a:pPr algn="ctr">
              <a:lnSpc>
                <a:spcPct val="80000"/>
              </a:lnSpc>
              <a:spcBef>
                <a:spcPct val="20000"/>
              </a:spcBef>
              <a:buClr>
                <a:schemeClr val="accent2"/>
              </a:buClr>
              <a:buSzPct val="80000"/>
              <a:buFont typeface="Wingdings" pitchFamily="2" charset="2"/>
              <a:buNone/>
            </a:pPr>
            <a:r>
              <a:rPr lang="lt-LT" sz="2400" b="1" dirty="0">
                <a:latin typeface="Arial" charset="0"/>
              </a:rPr>
              <a:t>Inovacijos - tai naujų technologijų, idėjų ir metodų komercinis</a:t>
            </a:r>
            <a:r>
              <a:rPr lang="lt-LT" sz="2400" b="1" i="1" dirty="0">
                <a:latin typeface="Arial" charset="0"/>
              </a:rPr>
              <a:t> </a:t>
            </a:r>
            <a:r>
              <a:rPr lang="lt-LT" sz="2400" b="1" dirty="0">
                <a:latin typeface="Arial" charset="0"/>
              </a:rPr>
              <a:t>pritaikymas, pateikiant rinkai naujus arba tobulinant jau egzistuojančius produktus ir procesus</a:t>
            </a:r>
            <a:endParaRPr lang="lt-LT" sz="2400" dirty="0">
              <a:latin typeface="Arial" charset="0"/>
            </a:endParaRPr>
          </a:p>
        </p:txBody>
      </p:sp>
      <p:sp>
        <p:nvSpPr>
          <p:cNvPr id="100357" name="Text Box 5"/>
          <p:cNvSpPr txBox="1">
            <a:spLocks noChangeArrowheads="1"/>
          </p:cNvSpPr>
          <p:nvPr/>
        </p:nvSpPr>
        <p:spPr bwMode="auto">
          <a:xfrm>
            <a:off x="4860033" y="1843708"/>
            <a:ext cx="3802062" cy="1628775"/>
          </a:xfrm>
          <a:prstGeom prst="rect">
            <a:avLst/>
          </a:prstGeom>
          <a:noFill/>
          <a:ln w="76200">
            <a:solidFill>
              <a:srgbClr val="0000FF"/>
            </a:solidFill>
            <a:miter lim="800000"/>
            <a:headEnd/>
            <a:tailEnd/>
          </a:ln>
          <a:effectLst/>
        </p:spPr>
        <p:txBody>
          <a:bodyPr>
            <a:spAutoFit/>
          </a:bodyPr>
          <a:lstStyle/>
          <a:p>
            <a:pPr algn="ctr" eaLnBrk="0" hangingPunct="0">
              <a:spcBef>
                <a:spcPct val="50000"/>
              </a:spcBef>
            </a:pPr>
            <a:r>
              <a:rPr lang="lv-LV" sz="2400" b="1">
                <a:latin typeface="Arial" charset="0"/>
              </a:rPr>
              <a:t>Inovacija - tai proto būsena. Tai naujas mąstymo, kaip daryti verslą, būdas!</a:t>
            </a:r>
            <a:endParaRPr lang="en-GB" sz="2000" b="1">
              <a:solidFill>
                <a:schemeClr val="folHlink"/>
              </a:solidFill>
              <a:latin typeface="Times New Roman" pitchFamily="18" charset="0"/>
            </a:endParaRPr>
          </a:p>
        </p:txBody>
      </p:sp>
      <p:sp>
        <p:nvSpPr>
          <p:cNvPr id="100358" name="Rectangle 6"/>
          <p:cNvSpPr>
            <a:spLocks noChangeArrowheads="1"/>
          </p:cNvSpPr>
          <p:nvPr/>
        </p:nvSpPr>
        <p:spPr bwMode="auto">
          <a:xfrm>
            <a:off x="2627784" y="4293096"/>
            <a:ext cx="3816350" cy="2677656"/>
          </a:xfrm>
          <a:prstGeom prst="rect">
            <a:avLst/>
          </a:prstGeom>
          <a:noFill/>
          <a:ln w="76200">
            <a:solidFill>
              <a:srgbClr val="0000FF"/>
            </a:solidFill>
            <a:miter lim="800000"/>
            <a:headEnd/>
            <a:tailEnd/>
          </a:ln>
          <a:effectLst/>
        </p:spPr>
        <p:txBody>
          <a:bodyPr wrap="square">
            <a:spAutoFit/>
          </a:bodyPr>
          <a:lstStyle/>
          <a:p>
            <a:pPr>
              <a:buFontTx/>
              <a:buChar char="•"/>
            </a:pPr>
            <a:r>
              <a:rPr lang="en-US" sz="2400" b="1" dirty="0">
                <a:solidFill>
                  <a:srgbClr val="FF00FF"/>
                </a:solidFill>
                <a:latin typeface="Arial" charset="0"/>
              </a:rPr>
              <a:t> </a:t>
            </a:r>
            <a:r>
              <a:rPr lang="lt-LT" sz="2400" b="1" dirty="0">
                <a:solidFill>
                  <a:srgbClr val="FF00FF"/>
                </a:solidFill>
                <a:latin typeface="Arial" charset="0"/>
              </a:rPr>
              <a:t>Žmonės</a:t>
            </a:r>
          </a:p>
          <a:p>
            <a:pPr>
              <a:buFontTx/>
              <a:buChar char="•"/>
            </a:pPr>
            <a:r>
              <a:rPr lang="en-US" sz="2400" b="1" dirty="0">
                <a:solidFill>
                  <a:srgbClr val="FF00FF"/>
                </a:solidFill>
                <a:latin typeface="Arial" charset="0"/>
              </a:rPr>
              <a:t> </a:t>
            </a:r>
            <a:r>
              <a:rPr lang="lt-LT" sz="2400" b="1" dirty="0" smtClean="0">
                <a:solidFill>
                  <a:srgbClr val="FF00FF"/>
                </a:solidFill>
                <a:latin typeface="Arial" charset="0"/>
              </a:rPr>
              <a:t>Inovacijų “savininkai” </a:t>
            </a:r>
            <a:endParaRPr lang="lt-LT" sz="2400" b="1" dirty="0">
              <a:solidFill>
                <a:srgbClr val="FF00FF"/>
              </a:solidFill>
              <a:latin typeface="Arial" charset="0"/>
            </a:endParaRPr>
          </a:p>
          <a:p>
            <a:pPr>
              <a:buFontTx/>
              <a:buChar char="•"/>
            </a:pPr>
            <a:r>
              <a:rPr lang="en-US" sz="2400" b="1" dirty="0">
                <a:solidFill>
                  <a:srgbClr val="FF00FF"/>
                </a:solidFill>
                <a:latin typeface="Arial" charset="0"/>
              </a:rPr>
              <a:t> </a:t>
            </a:r>
            <a:r>
              <a:rPr lang="lt-LT" b="1" dirty="0" smtClean="0">
                <a:solidFill>
                  <a:srgbClr val="FF00FF"/>
                </a:solidFill>
                <a:latin typeface="Arial" charset="0"/>
              </a:rPr>
              <a:t>Inovacijų </a:t>
            </a:r>
            <a:r>
              <a:rPr lang="lt-LT" b="1" dirty="0" smtClean="0">
                <a:solidFill>
                  <a:srgbClr val="FF00FF"/>
                </a:solidFill>
                <a:latin typeface="Arial" charset="0"/>
              </a:rPr>
              <a:t>kultūra versle ir i</a:t>
            </a:r>
            <a:r>
              <a:rPr lang="en-US" sz="2400" b="1" dirty="0" err="1" smtClean="0">
                <a:solidFill>
                  <a:srgbClr val="FF00FF"/>
                </a:solidFill>
                <a:latin typeface="Arial" charset="0"/>
              </a:rPr>
              <a:t>novaciniai</a:t>
            </a:r>
            <a:r>
              <a:rPr lang="en-US" sz="2400" b="1" dirty="0" smtClean="0">
                <a:solidFill>
                  <a:srgbClr val="FF00FF"/>
                </a:solidFill>
                <a:latin typeface="Arial" charset="0"/>
              </a:rPr>
              <a:t> </a:t>
            </a:r>
            <a:r>
              <a:rPr lang="en-US" sz="2400" b="1" dirty="0" err="1">
                <a:solidFill>
                  <a:srgbClr val="FF00FF"/>
                </a:solidFill>
                <a:latin typeface="Arial" charset="0"/>
              </a:rPr>
              <a:t>geb</a:t>
            </a:r>
            <a:r>
              <a:rPr lang="lt-LT" sz="2400" b="1" dirty="0">
                <a:solidFill>
                  <a:srgbClr val="FF00FF"/>
                </a:solidFill>
                <a:latin typeface="Arial" charset="0"/>
              </a:rPr>
              <a:t>ėjimai </a:t>
            </a:r>
          </a:p>
          <a:p>
            <a:pPr>
              <a:buFontTx/>
              <a:buChar char="•"/>
            </a:pPr>
            <a:r>
              <a:rPr lang="en-US" sz="2400" b="1" dirty="0">
                <a:solidFill>
                  <a:srgbClr val="FF00FF"/>
                </a:solidFill>
                <a:latin typeface="Arial" charset="0"/>
              </a:rPr>
              <a:t> </a:t>
            </a:r>
            <a:r>
              <a:rPr lang="lt-LT" sz="2400" b="1" dirty="0">
                <a:solidFill>
                  <a:srgbClr val="FF00FF"/>
                </a:solidFill>
                <a:latin typeface="Arial" charset="0"/>
              </a:rPr>
              <a:t>Inovacijų vadyba</a:t>
            </a:r>
          </a:p>
          <a:p>
            <a:endParaRPr lang="lt-LT" sz="2400" b="1" dirty="0">
              <a:solidFill>
                <a:srgbClr val="FF00FF"/>
              </a:solidFill>
              <a:latin typeface="Arial" charset="0"/>
            </a:endParaRPr>
          </a:p>
          <a:p>
            <a:pPr algn="ctr"/>
            <a:endParaRPr lang="lt-LT" sz="2400" b="1" dirty="0">
              <a:solidFill>
                <a:srgbClr val="FF00FF"/>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0357"/>
                                        </p:tgtEl>
                                        <p:attrNameLst>
                                          <p:attrName>style.visibility</p:attrName>
                                        </p:attrNameLst>
                                      </p:cBhvr>
                                      <p:to>
                                        <p:strVal val="visible"/>
                                      </p:to>
                                    </p:set>
                                    <p:anim calcmode="lin" valueType="num">
                                      <p:cBhvr additive="base">
                                        <p:cTn id="7" dur="500" fill="hold"/>
                                        <p:tgtEl>
                                          <p:spTgt spid="100357"/>
                                        </p:tgtEl>
                                        <p:attrNameLst>
                                          <p:attrName>ppt_x</p:attrName>
                                        </p:attrNameLst>
                                      </p:cBhvr>
                                      <p:tavLst>
                                        <p:tav tm="0">
                                          <p:val>
                                            <p:strVal val="0-#ppt_w/2"/>
                                          </p:val>
                                        </p:tav>
                                        <p:tav tm="100000">
                                          <p:val>
                                            <p:strVal val="#ppt_x"/>
                                          </p:val>
                                        </p:tav>
                                      </p:tavLst>
                                    </p:anim>
                                    <p:anim calcmode="lin" valueType="num">
                                      <p:cBhvr additive="base">
                                        <p:cTn id="8" dur="500" fill="hold"/>
                                        <p:tgtEl>
                                          <p:spTgt spid="10035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7" grpId="0" animBg="1"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descr="Large confetti"/>
          <p:cNvSpPr>
            <a:spLocks noGrp="1" noChangeArrowheads="1"/>
          </p:cNvSpPr>
          <p:nvPr>
            <p:ph type="title"/>
          </p:nvPr>
        </p:nvSpPr>
        <p:spPr>
          <a:xfrm>
            <a:off x="1093788" y="381000"/>
            <a:ext cx="7669212" cy="762000"/>
          </a:xfrm>
          <a:ln/>
        </p:spPr>
        <p:txBody>
          <a:bodyPr/>
          <a:lstStyle/>
          <a:p>
            <a:r>
              <a:rPr lang="lt-LT" sz="3400" b="1" i="1" dirty="0" smtClean="0">
                <a:cs typeface="Times New Roman" pitchFamily="18" charset="0"/>
              </a:rPr>
              <a:t>Kaip?</a:t>
            </a:r>
            <a:endParaRPr lang="it-IT" sz="3400" b="1" i="1" dirty="0">
              <a:cs typeface="Times New Roman" pitchFamily="18" charset="0"/>
            </a:endParaRPr>
          </a:p>
        </p:txBody>
      </p:sp>
      <p:sp>
        <p:nvSpPr>
          <p:cNvPr id="166915" name="Rectangle 3"/>
          <p:cNvSpPr>
            <a:spLocks noChangeArrowheads="1"/>
          </p:cNvSpPr>
          <p:nvPr/>
        </p:nvSpPr>
        <p:spPr bwMode="auto">
          <a:xfrm>
            <a:off x="1404938" y="1400175"/>
            <a:ext cx="9144000" cy="0"/>
          </a:xfrm>
          <a:prstGeom prst="rect">
            <a:avLst/>
          </a:prstGeom>
          <a:noFill/>
          <a:ln w="9525">
            <a:noFill/>
            <a:miter lim="800000"/>
            <a:headEnd/>
            <a:tailEnd/>
          </a:ln>
          <a:effectLst/>
        </p:spPr>
        <p:txBody>
          <a:bodyPr>
            <a:spAutoFit/>
          </a:bodyPr>
          <a:lstStyle/>
          <a:p>
            <a:endParaRPr lang="lt-LT"/>
          </a:p>
        </p:txBody>
      </p:sp>
      <p:sp>
        <p:nvSpPr>
          <p:cNvPr id="166916" name="Text Box 4"/>
          <p:cNvSpPr txBox="1">
            <a:spLocks noChangeArrowheads="1"/>
          </p:cNvSpPr>
          <p:nvPr/>
        </p:nvSpPr>
        <p:spPr bwMode="auto">
          <a:xfrm>
            <a:off x="990600" y="1800224"/>
            <a:ext cx="8045896" cy="2868478"/>
          </a:xfrm>
          <a:prstGeom prst="rect">
            <a:avLst/>
          </a:prstGeom>
          <a:noFill/>
          <a:ln w="9525">
            <a:noFill/>
            <a:miter lim="800000"/>
            <a:headEnd/>
            <a:tailEnd/>
          </a:ln>
          <a:effectLst/>
        </p:spPr>
        <p:txBody>
          <a:bodyPr wrap="square">
            <a:spAutoFit/>
          </a:bodyPr>
          <a:lstStyle/>
          <a:p>
            <a:pPr>
              <a:lnSpc>
                <a:spcPct val="110000"/>
              </a:lnSpc>
              <a:buFont typeface="Arial" pitchFamily="34" charset="0"/>
              <a:buChar char="•"/>
            </a:pPr>
            <a:r>
              <a:rPr lang="lt-LT" sz="3600" b="1" dirty="0" smtClean="0">
                <a:cs typeface="Times New Roman" pitchFamily="18" charset="0"/>
              </a:rPr>
              <a:t> </a:t>
            </a:r>
            <a:r>
              <a:rPr lang="lt-LT" sz="3200" dirty="0" smtClean="0">
                <a:cs typeface="Times New Roman" pitchFamily="18" charset="0"/>
              </a:rPr>
              <a:t>Konkurencingi regionai yra specializuoti ir skirtingi: nėra vieno kelio ar recepto sėkmingam vystymuisi</a:t>
            </a:r>
          </a:p>
          <a:p>
            <a:pPr>
              <a:lnSpc>
                <a:spcPct val="110000"/>
              </a:lnSpc>
              <a:buFont typeface="Arial" pitchFamily="34" charset="0"/>
              <a:buChar char="•"/>
            </a:pPr>
            <a:r>
              <a:rPr lang="lt-LT" sz="3200" dirty="0" smtClean="0">
                <a:solidFill>
                  <a:schemeClr val="tx2"/>
                </a:solidFill>
                <a:cs typeface="Times New Roman" pitchFamily="18" charset="0"/>
              </a:rPr>
              <a:t> Rinkos postūmių neužtenka – reikalinga tinkama inovacijų politika ir partnerystė</a:t>
            </a:r>
            <a:endParaRPr lang="it-IT" sz="3200" dirty="0">
              <a:solidFill>
                <a:schemeClr val="tx2"/>
              </a:solidFill>
              <a:cs typeface="Times New Roman" pitchFamily="18" charset="0"/>
            </a:endParaRPr>
          </a:p>
        </p:txBody>
      </p:sp>
      <p:sp>
        <p:nvSpPr>
          <p:cNvPr id="166917" name="Text Box 5"/>
          <p:cNvSpPr txBox="1">
            <a:spLocks noChangeArrowheads="1"/>
          </p:cNvSpPr>
          <p:nvPr/>
        </p:nvSpPr>
        <p:spPr bwMode="auto">
          <a:xfrm>
            <a:off x="381000" y="2895600"/>
            <a:ext cx="8382000" cy="457200"/>
          </a:xfrm>
          <a:prstGeom prst="rect">
            <a:avLst/>
          </a:prstGeom>
          <a:noFill/>
          <a:ln w="9525">
            <a:noFill/>
            <a:miter lim="800000"/>
            <a:headEnd/>
            <a:tailEnd/>
          </a:ln>
          <a:effectLst/>
        </p:spPr>
        <p:txBody>
          <a:bodyPr>
            <a:spAutoFit/>
          </a:bodyPr>
          <a:lstStyle/>
          <a:p>
            <a:pPr algn="just">
              <a:spcBef>
                <a:spcPct val="50000"/>
              </a:spcBef>
            </a:pPr>
            <a:r>
              <a:rPr lang="it-IT" i="1">
                <a:solidFill>
                  <a:schemeClr val="tx2"/>
                </a:solidFill>
              </a:rPr>
              <a:t>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D97025F-9B5B-42DE-A1BC-493E6FFFE36F}" type="slidenum">
              <a:rPr lang="lt-LT"/>
              <a:pPr/>
              <a:t>41</a:t>
            </a:fld>
            <a:endParaRPr lang="lt-LT"/>
          </a:p>
        </p:txBody>
      </p:sp>
      <p:sp>
        <p:nvSpPr>
          <p:cNvPr id="16386" name="AutoShape 2"/>
          <p:cNvSpPr>
            <a:spLocks noGrp="1" noChangeArrowheads="1"/>
          </p:cNvSpPr>
          <p:nvPr>
            <p:ph type="title"/>
          </p:nvPr>
        </p:nvSpPr>
        <p:spPr/>
        <p:txBody>
          <a:bodyPr/>
          <a:lstStyle/>
          <a:p>
            <a:r>
              <a:rPr lang="lt-LT" sz="3200" b="1" i="1" dirty="0" smtClean="0"/>
              <a:t>Vietoj </a:t>
            </a:r>
            <a:r>
              <a:rPr lang="lt-LT" sz="3200" b="1" i="1" dirty="0"/>
              <a:t>išvadų</a:t>
            </a:r>
          </a:p>
        </p:txBody>
      </p:sp>
      <p:sp>
        <p:nvSpPr>
          <p:cNvPr id="16387" name="Rectangle 3"/>
          <p:cNvSpPr>
            <a:spLocks noGrp="1" noChangeArrowheads="1"/>
          </p:cNvSpPr>
          <p:nvPr>
            <p:ph type="body" idx="1"/>
          </p:nvPr>
        </p:nvSpPr>
        <p:spPr/>
        <p:txBody>
          <a:bodyPr/>
          <a:lstStyle/>
          <a:p>
            <a:pPr marL="533400" indent="-533400">
              <a:buFont typeface="Wingdings" pitchFamily="2" charset="2"/>
              <a:buNone/>
            </a:pPr>
            <a:r>
              <a:rPr lang="lt-LT" i="1" dirty="0" smtClean="0"/>
              <a:t>“Pagal apibrėžimą, inovacijos nelaukia”</a:t>
            </a:r>
          </a:p>
          <a:p>
            <a:pPr marL="533400" indent="-533400">
              <a:buFont typeface="Wingdings" pitchFamily="2" charset="2"/>
              <a:buNone/>
            </a:pPr>
            <a:r>
              <a:rPr lang="lt-LT" dirty="0" smtClean="0"/>
              <a:t>“</a:t>
            </a:r>
            <a:r>
              <a:rPr lang="lt-LT" i="1" dirty="0"/>
              <a:t>Jei norite keliauti greičiau, keliaukite vienas. Jei norite keliauti toliau, keliaukite kartu</a:t>
            </a:r>
            <a:r>
              <a:rPr lang="lt-LT" dirty="0"/>
              <a:t>” </a:t>
            </a:r>
          </a:p>
          <a:p>
            <a:pPr marL="533400" indent="-533400" algn="r">
              <a:buFont typeface="Wingdings" pitchFamily="2" charset="2"/>
              <a:buNone/>
            </a:pPr>
            <a:r>
              <a:rPr lang="lt-LT" sz="2400" dirty="0"/>
              <a:t>???</a:t>
            </a:r>
          </a:p>
        </p:txBody>
      </p:sp>
      <p:sp>
        <p:nvSpPr>
          <p:cNvPr id="5" name="TextBox 4"/>
          <p:cNvSpPr txBox="1"/>
          <p:nvPr/>
        </p:nvSpPr>
        <p:spPr>
          <a:xfrm>
            <a:off x="1979712" y="4509120"/>
            <a:ext cx="4680520" cy="584775"/>
          </a:xfrm>
          <a:prstGeom prst="rect">
            <a:avLst/>
          </a:prstGeom>
          <a:noFill/>
        </p:spPr>
        <p:txBody>
          <a:bodyPr wrap="square" rtlCol="0">
            <a:spAutoFit/>
          </a:bodyPr>
          <a:lstStyle/>
          <a:p>
            <a:r>
              <a:rPr lang="lt-LT" sz="3200" b="1" dirty="0" smtClean="0">
                <a:latin typeface="Arial Black" pitchFamily="34" charset="0"/>
              </a:rPr>
              <a:t>Ačiū už dėmesį</a:t>
            </a:r>
            <a:r>
              <a:rPr lang="en-GB" sz="3200" b="1" dirty="0" smtClean="0">
                <a:latin typeface="Arial Black" pitchFamily="34" charset="0"/>
              </a:rPr>
              <a:t>!</a:t>
            </a:r>
            <a:endParaRPr lang="lt-LT" sz="3200" b="1" dirty="0">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z="3200" b="1" i="1" dirty="0"/>
              <a:t>Kodėl inovacijos yra svarbios</a:t>
            </a:r>
            <a:r>
              <a:rPr lang="en-GB" sz="3200" b="1" i="1" dirty="0"/>
              <a:t>?</a:t>
            </a:r>
            <a:endParaRPr lang="en-GB" b="1" i="1" dirty="0"/>
          </a:p>
        </p:txBody>
      </p:sp>
      <p:sp>
        <p:nvSpPr>
          <p:cNvPr id="3" name="Turinio vietos rezervavimo ženklas 2"/>
          <p:cNvSpPr>
            <a:spLocks noGrp="1"/>
          </p:cNvSpPr>
          <p:nvPr>
            <p:ph idx="1"/>
          </p:nvPr>
        </p:nvSpPr>
        <p:spPr/>
        <p:txBody>
          <a:bodyPr/>
          <a:lstStyle/>
          <a:p>
            <a:r>
              <a:rPr lang="lt-LT" sz="2800" dirty="0"/>
              <a:t>Inovacijos mažina taršą ir žalą aplinkai</a:t>
            </a:r>
            <a:endParaRPr lang="en-GB" sz="2800" dirty="0"/>
          </a:p>
          <a:p>
            <a:r>
              <a:rPr lang="en-GB" sz="2800" dirty="0"/>
              <a:t>In</a:t>
            </a:r>
            <a:r>
              <a:rPr lang="lt-LT" sz="2800" dirty="0"/>
              <a:t>ovacijos skatina augimą, didina produktyvumą ir ekonominę gerovę</a:t>
            </a:r>
            <a:r>
              <a:rPr lang="en-GB" sz="2800" dirty="0"/>
              <a:t> (</a:t>
            </a:r>
            <a:r>
              <a:rPr lang="lt-LT" sz="2800" dirty="0"/>
              <a:t>mažina s</a:t>
            </a:r>
            <a:r>
              <a:rPr lang="en-GB" sz="2800" dirty="0" err="1"/>
              <a:t>tagna</a:t>
            </a:r>
            <a:r>
              <a:rPr lang="lt-LT" sz="2800" dirty="0" err="1"/>
              <a:t>cijos</a:t>
            </a:r>
            <a:r>
              <a:rPr lang="lt-LT" sz="2800" dirty="0"/>
              <a:t> pavojų</a:t>
            </a:r>
            <a:r>
              <a:rPr lang="en-GB" sz="2800" dirty="0"/>
              <a:t>) </a:t>
            </a:r>
          </a:p>
          <a:p>
            <a:r>
              <a:rPr lang="en-GB" sz="2800" dirty="0"/>
              <a:t>In</a:t>
            </a:r>
            <a:r>
              <a:rPr lang="lt-LT" sz="2800" dirty="0"/>
              <a:t>ovacijos teikia geresnes prekes ir paslaugas mažesnėmis kainomis </a:t>
            </a:r>
            <a:r>
              <a:rPr lang="en-GB" sz="2800" dirty="0"/>
              <a:t>– </a:t>
            </a:r>
            <a:r>
              <a:rPr lang="lt-LT" sz="2800" dirty="0"/>
              <a:t>galimybė aukštesniems gyvenimo </a:t>
            </a:r>
            <a:r>
              <a:rPr lang="lt-LT" sz="2800" dirty="0" smtClean="0"/>
              <a:t>standartams</a:t>
            </a:r>
            <a:endParaRPr lang="en-GB" sz="2800" dirty="0"/>
          </a:p>
          <a:p>
            <a:r>
              <a:rPr lang="lt-LT" sz="2800" dirty="0"/>
              <a:t>Įdomesnis darbas darbuotojams</a:t>
            </a:r>
          </a:p>
          <a:p>
            <a:r>
              <a:rPr lang="lt-LT" sz="2800" b="1" dirty="0">
                <a:solidFill>
                  <a:srgbClr val="FF0000"/>
                </a:solidFill>
              </a:rPr>
              <a:t>Išgyvenimas</a:t>
            </a:r>
            <a:r>
              <a:rPr lang="en-GB" sz="2800" b="1" dirty="0">
                <a:solidFill>
                  <a:srgbClr val="FF0000"/>
                </a:solidFill>
              </a:rPr>
              <a:t>!</a:t>
            </a:r>
          </a:p>
          <a:p>
            <a:endParaRPr lang="en-GB" sz="2800" dirty="0"/>
          </a:p>
          <a:p>
            <a:endParaRPr lang="en-GB" sz="2800" dirty="0"/>
          </a:p>
          <a:p>
            <a:endParaRPr lang="en-GB" sz="2800" dirty="0"/>
          </a:p>
          <a:p>
            <a:endParaRPr lang="en-GB" sz="2800" dirty="0"/>
          </a:p>
        </p:txBody>
      </p:sp>
      <p:sp>
        <p:nvSpPr>
          <p:cNvPr id="4" name="TextBox 3"/>
          <p:cNvSpPr txBox="1"/>
          <p:nvPr/>
        </p:nvSpPr>
        <p:spPr>
          <a:xfrm>
            <a:off x="2843808" y="6019800"/>
            <a:ext cx="6048672" cy="1015663"/>
          </a:xfrm>
          <a:prstGeom prst="rect">
            <a:avLst/>
          </a:prstGeom>
          <a:noFill/>
        </p:spPr>
        <p:txBody>
          <a:bodyPr wrap="square" rtlCol="0">
            <a:spAutoFit/>
          </a:bodyPr>
          <a:lstStyle/>
          <a:p>
            <a:r>
              <a:rPr lang="lt-LT" sz="2000" dirty="0"/>
              <a:t>Šaltinis</a:t>
            </a:r>
            <a:r>
              <a:rPr lang="en-GB" sz="2000" dirty="0"/>
              <a:t>: </a:t>
            </a:r>
            <a:r>
              <a:rPr lang="lt-LT" sz="2000" i="1" dirty="0"/>
              <a:t>Jungtinės Karalystės Prekybos ir pramonės departamentas</a:t>
            </a:r>
            <a:endParaRPr lang="en-GB" sz="2000" i="1" dirty="0"/>
          </a:p>
          <a:p>
            <a:endParaRPr lang="en-GB" sz="2000" dirty="0"/>
          </a:p>
        </p:txBody>
      </p:sp>
      <p:sp>
        <p:nvSpPr>
          <p:cNvPr id="5" name="Slide Number Placeholder 4">
            <a:extLst>
              <a:ext uri="{FF2B5EF4-FFF2-40B4-BE49-F238E27FC236}">
                <a16:creationId xmlns:a16="http://schemas.microsoft.com/office/drawing/2014/main" xmlns="" id="{612E3ADC-1E41-445B-B2E2-184364B27A47}"/>
              </a:ext>
            </a:extLst>
          </p:cNvPr>
          <p:cNvSpPr>
            <a:spLocks noGrp="1"/>
          </p:cNvSpPr>
          <p:nvPr>
            <p:ph type="sldNum" sz="quarter" idx="12"/>
          </p:nvPr>
        </p:nvSpPr>
        <p:spPr/>
        <p:txBody>
          <a:bodyPr/>
          <a:lstStyle/>
          <a:p>
            <a:pPr>
              <a:defRPr/>
            </a:pPr>
            <a:fld id="{050570F6-6BF4-4112-AAC9-7D8B96CFDE6E}" type="slidenum">
              <a:rPr lang="lt-LT" smtClean="0"/>
              <a:pPr>
                <a:defRPr/>
              </a:pPr>
              <a:t>5</a:t>
            </a:fld>
            <a:endParaRPr lang="lt-L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0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403648" y="548680"/>
            <a:ext cx="5686425" cy="708025"/>
          </a:xfrm>
        </p:spPr>
        <p:txBody>
          <a:bodyPr/>
          <a:lstStyle/>
          <a:p>
            <a:r>
              <a:rPr lang="lt-LT" sz="3200" b="1" i="1" dirty="0" smtClean="0"/>
              <a:t>Dvi konkurencingumo jėgos</a:t>
            </a:r>
          </a:p>
        </p:txBody>
      </p:sp>
      <p:sp>
        <p:nvSpPr>
          <p:cNvPr id="16387" name="Rectangle 3"/>
          <p:cNvSpPr>
            <a:spLocks noGrp="1" noChangeArrowheads="1"/>
          </p:cNvSpPr>
          <p:nvPr>
            <p:ph type="body" sz="half" idx="1"/>
          </p:nvPr>
        </p:nvSpPr>
        <p:spPr>
          <a:xfrm>
            <a:off x="539552" y="2060848"/>
            <a:ext cx="4536504" cy="4521671"/>
          </a:xfrm>
        </p:spPr>
        <p:txBody>
          <a:bodyPr/>
          <a:lstStyle/>
          <a:p>
            <a:pPr>
              <a:buFontTx/>
              <a:buNone/>
            </a:pPr>
            <a:r>
              <a:rPr lang="en-US" sz="2800" dirty="0" smtClean="0"/>
              <a:t>“…</a:t>
            </a:r>
            <a:r>
              <a:rPr lang="lt-LT" sz="2800" dirty="0" smtClean="0"/>
              <a:t> verslo įmon</a:t>
            </a:r>
            <a:r>
              <a:rPr lang="en-US" sz="2800" dirty="0" err="1" smtClean="0"/>
              <a:t>ei</a:t>
            </a:r>
            <a:r>
              <a:rPr lang="en-US" sz="2800" dirty="0" smtClean="0"/>
              <a:t> b</a:t>
            </a:r>
            <a:r>
              <a:rPr lang="lt-LT" sz="2800" dirty="0" smtClean="0"/>
              <a:t>ū</a:t>
            </a:r>
            <a:r>
              <a:rPr lang="en-US" sz="2800" dirty="0" err="1" smtClean="0"/>
              <a:t>dingos</a:t>
            </a:r>
            <a:r>
              <a:rPr lang="en-US" sz="2800" dirty="0" smtClean="0"/>
              <a:t> </a:t>
            </a:r>
            <a:r>
              <a:rPr lang="en-US" sz="2800" dirty="0" err="1" smtClean="0"/>
              <a:t>dvi</a:t>
            </a:r>
            <a:r>
              <a:rPr lang="lt-LT" sz="2800" dirty="0" smtClean="0"/>
              <a:t> – ir tik d</a:t>
            </a:r>
            <a:r>
              <a:rPr lang="en-US" sz="2800" dirty="0" smtClean="0"/>
              <a:t>vi</a:t>
            </a:r>
            <a:r>
              <a:rPr lang="lt-LT" sz="2800" dirty="0" smtClean="0"/>
              <a:t> – bazinės veiklos: </a:t>
            </a:r>
            <a:r>
              <a:rPr lang="lt-LT" sz="2800" b="1" dirty="0" smtClean="0"/>
              <a:t>marketingas ir inovacijos</a:t>
            </a:r>
            <a:r>
              <a:rPr lang="lt-LT" sz="2800" dirty="0" smtClean="0"/>
              <a:t>. Marketingas ir inovacijos duoda rezultatus; visa kita yra tik sąnaudos. “</a:t>
            </a:r>
          </a:p>
          <a:p>
            <a:pPr algn="r">
              <a:buFontTx/>
              <a:buNone/>
            </a:pPr>
            <a:r>
              <a:rPr lang="lt-LT" sz="2800" i="1" dirty="0" smtClean="0"/>
              <a:t>Peter Drucker </a:t>
            </a:r>
            <a:r>
              <a:rPr lang="en-US" sz="2800" i="1" dirty="0" smtClean="0"/>
              <a:t>  </a:t>
            </a:r>
            <a:r>
              <a:rPr lang="en-US" sz="2800" dirty="0" smtClean="0"/>
              <a:t>                </a:t>
            </a:r>
            <a:endParaRPr lang="lt-LT" sz="2800" dirty="0" smtClean="0"/>
          </a:p>
        </p:txBody>
      </p:sp>
      <p:pic>
        <p:nvPicPr>
          <p:cNvPr id="16388" name="Picture 4" descr="j0215086"/>
          <p:cNvPicPr>
            <a:picLocks noGrp="1" noChangeAspect="1" noChangeArrowheads="1"/>
          </p:cNvPicPr>
          <p:nvPr>
            <p:ph sz="half" idx="2"/>
          </p:nvPr>
        </p:nvPicPr>
        <p:blipFill>
          <a:blip r:embed="rId3" cstate="print"/>
          <a:srcRect/>
          <a:stretch>
            <a:fillRect/>
          </a:stretch>
        </p:blipFill>
        <p:spPr>
          <a:xfrm>
            <a:off x="5360988" y="1916113"/>
            <a:ext cx="2620962" cy="4105275"/>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descr="Large confetti"/>
          <p:cNvSpPr>
            <a:spLocks noGrp="1" noChangeArrowheads="1"/>
          </p:cNvSpPr>
          <p:nvPr>
            <p:ph type="title"/>
          </p:nvPr>
        </p:nvSpPr>
        <p:spPr>
          <a:xfrm>
            <a:off x="1093788" y="609600"/>
            <a:ext cx="7669212" cy="762000"/>
          </a:xfrm>
        </p:spPr>
        <p:txBody>
          <a:bodyPr/>
          <a:lstStyle/>
          <a:p>
            <a:r>
              <a:rPr lang="lt-LT" sz="3200" b="1" i="1" dirty="0" smtClean="0">
                <a:solidFill>
                  <a:schemeClr val="tx1"/>
                </a:solidFill>
                <a:cs typeface="Times New Roman" pitchFamily="18" charset="0"/>
              </a:rPr>
              <a:t>Inovacijų versle paskirtis</a:t>
            </a:r>
            <a:endParaRPr lang="it-IT" sz="3200" b="1" i="1" dirty="0">
              <a:solidFill>
                <a:schemeClr val="tx1"/>
              </a:solidFill>
              <a:cs typeface="Times New Roman" pitchFamily="18" charset="0"/>
            </a:endParaRPr>
          </a:p>
        </p:txBody>
      </p:sp>
      <p:sp>
        <p:nvSpPr>
          <p:cNvPr id="169987" name="Rectangle 3"/>
          <p:cNvSpPr>
            <a:spLocks noChangeArrowheads="1"/>
          </p:cNvSpPr>
          <p:nvPr/>
        </p:nvSpPr>
        <p:spPr bwMode="auto">
          <a:xfrm>
            <a:off x="1509713" y="1681163"/>
            <a:ext cx="9144000" cy="0"/>
          </a:xfrm>
          <a:prstGeom prst="rect">
            <a:avLst/>
          </a:prstGeom>
          <a:noFill/>
          <a:ln w="9525">
            <a:noFill/>
            <a:miter lim="800000"/>
            <a:headEnd/>
            <a:tailEnd/>
          </a:ln>
          <a:effectLst/>
        </p:spPr>
        <p:txBody>
          <a:bodyPr>
            <a:spAutoFit/>
          </a:bodyPr>
          <a:lstStyle/>
          <a:p>
            <a:endParaRPr lang="lt-LT"/>
          </a:p>
        </p:txBody>
      </p:sp>
      <p:sp>
        <p:nvSpPr>
          <p:cNvPr id="169988" name="Rectangle 4"/>
          <p:cNvSpPr>
            <a:spLocks noChangeArrowheads="1"/>
          </p:cNvSpPr>
          <p:nvPr/>
        </p:nvSpPr>
        <p:spPr bwMode="auto">
          <a:xfrm>
            <a:off x="1695450" y="1585913"/>
            <a:ext cx="9144000" cy="0"/>
          </a:xfrm>
          <a:prstGeom prst="rect">
            <a:avLst/>
          </a:prstGeom>
          <a:noFill/>
          <a:ln w="9525">
            <a:noFill/>
            <a:miter lim="800000"/>
            <a:headEnd/>
            <a:tailEnd/>
          </a:ln>
          <a:effectLst/>
        </p:spPr>
        <p:txBody>
          <a:bodyPr>
            <a:spAutoFit/>
          </a:bodyPr>
          <a:lstStyle/>
          <a:p>
            <a:endParaRPr lang="lt-LT"/>
          </a:p>
        </p:txBody>
      </p:sp>
      <p:sp>
        <p:nvSpPr>
          <p:cNvPr id="169989" name="Text Box 5"/>
          <p:cNvSpPr txBox="1">
            <a:spLocks noChangeArrowheads="1"/>
          </p:cNvSpPr>
          <p:nvPr/>
        </p:nvSpPr>
        <p:spPr bwMode="auto">
          <a:xfrm>
            <a:off x="1066800" y="1800225"/>
            <a:ext cx="7924800" cy="2123658"/>
          </a:xfrm>
          <a:prstGeom prst="rect">
            <a:avLst/>
          </a:prstGeom>
          <a:noFill/>
          <a:ln w="9525">
            <a:noFill/>
            <a:miter lim="800000"/>
            <a:headEnd/>
            <a:tailEnd/>
          </a:ln>
          <a:effectLst/>
        </p:spPr>
        <p:txBody>
          <a:bodyPr>
            <a:spAutoFit/>
          </a:bodyPr>
          <a:lstStyle/>
          <a:p>
            <a:pPr>
              <a:lnSpc>
                <a:spcPct val="110000"/>
              </a:lnSpc>
            </a:pPr>
            <a:r>
              <a:rPr lang="lt-LT" sz="4000" b="1" dirty="0" smtClean="0">
                <a:cs typeface="Times New Roman" pitchFamily="18" charset="0"/>
              </a:rPr>
              <a:t>Nuo k</a:t>
            </a:r>
            <a:r>
              <a:rPr lang="lt-LT" sz="4000" b="1" dirty="0" smtClean="0">
                <a:cs typeface="Times New Roman" pitchFamily="18" charset="0"/>
              </a:rPr>
              <a:t>onkurencinio pranašumo sektoriuje didinimo iki siekimo teikti rinkai išskirtinę produkciją</a:t>
            </a:r>
            <a:endParaRPr lang="it-IT" sz="4000" b="1" dirty="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descr="Large confetti"/>
          <p:cNvSpPr>
            <a:spLocks noGrp="1" noChangeArrowheads="1"/>
          </p:cNvSpPr>
          <p:nvPr>
            <p:ph type="title"/>
          </p:nvPr>
        </p:nvSpPr>
        <p:spPr>
          <a:xfrm>
            <a:off x="1115616" y="692696"/>
            <a:ext cx="7669212" cy="762000"/>
          </a:xfrm>
          <a:ln/>
        </p:spPr>
        <p:txBody>
          <a:bodyPr/>
          <a:lstStyle/>
          <a:p>
            <a:r>
              <a:rPr lang="lt-LT" sz="3200" b="1" i="1" dirty="0" smtClean="0">
                <a:solidFill>
                  <a:schemeClr val="tx1"/>
                </a:solidFill>
                <a:latin typeface="Arial" charset="0"/>
              </a:rPr>
              <a:t>Inovacijos = </a:t>
            </a:r>
            <a:r>
              <a:rPr lang="lt-LT" sz="3200" b="1" i="1" dirty="0" smtClean="0">
                <a:solidFill>
                  <a:schemeClr val="tx1"/>
                </a:solidFill>
                <a:latin typeface="Arial" charset="0"/>
              </a:rPr>
              <a:t>Produktyvios </a:t>
            </a:r>
            <a:r>
              <a:rPr lang="lt-LT" sz="3200" b="1" i="1" dirty="0" smtClean="0">
                <a:solidFill>
                  <a:schemeClr val="tx1"/>
                </a:solidFill>
                <a:latin typeface="Arial" charset="0"/>
              </a:rPr>
              <a:t>žinios  +   Komercinis  pritaikymas</a:t>
            </a:r>
            <a:endParaRPr lang="lt-LT" sz="2400" i="1" dirty="0">
              <a:solidFill>
                <a:schemeClr val="tx1"/>
              </a:solidFill>
            </a:endParaRPr>
          </a:p>
        </p:txBody>
      </p:sp>
      <p:sp>
        <p:nvSpPr>
          <p:cNvPr id="168963" name="Rectangle 3"/>
          <p:cNvSpPr>
            <a:spLocks noChangeArrowheads="1"/>
          </p:cNvSpPr>
          <p:nvPr/>
        </p:nvSpPr>
        <p:spPr bwMode="auto">
          <a:xfrm>
            <a:off x="1404938" y="1400175"/>
            <a:ext cx="9144000" cy="0"/>
          </a:xfrm>
          <a:prstGeom prst="rect">
            <a:avLst/>
          </a:prstGeom>
          <a:noFill/>
          <a:ln w="9525">
            <a:noFill/>
            <a:miter lim="800000"/>
            <a:headEnd/>
            <a:tailEnd/>
          </a:ln>
          <a:effectLst/>
        </p:spPr>
        <p:txBody>
          <a:bodyPr>
            <a:spAutoFit/>
          </a:bodyPr>
          <a:lstStyle/>
          <a:p>
            <a:endParaRPr lang="lt-LT"/>
          </a:p>
        </p:txBody>
      </p:sp>
      <p:sp>
        <p:nvSpPr>
          <p:cNvPr id="168964" name="Text Box 4"/>
          <p:cNvSpPr txBox="1">
            <a:spLocks noChangeArrowheads="1"/>
          </p:cNvSpPr>
          <p:nvPr/>
        </p:nvSpPr>
        <p:spPr bwMode="auto">
          <a:xfrm>
            <a:off x="1066800" y="990600"/>
            <a:ext cx="7924800" cy="2800767"/>
          </a:xfrm>
          <a:prstGeom prst="rect">
            <a:avLst/>
          </a:prstGeom>
          <a:noFill/>
          <a:ln w="9525">
            <a:noFill/>
            <a:miter lim="800000"/>
            <a:headEnd/>
            <a:tailEnd/>
          </a:ln>
          <a:effectLst/>
        </p:spPr>
        <p:txBody>
          <a:bodyPr>
            <a:spAutoFit/>
          </a:bodyPr>
          <a:lstStyle/>
          <a:p>
            <a:pPr>
              <a:lnSpc>
                <a:spcPct val="110000"/>
              </a:lnSpc>
            </a:pPr>
            <a:endParaRPr lang="it-IT" sz="4000" b="1" dirty="0">
              <a:cs typeface="Times New Roman" pitchFamily="18" charset="0"/>
            </a:endParaRPr>
          </a:p>
          <a:p>
            <a:pPr>
              <a:lnSpc>
                <a:spcPct val="110000"/>
              </a:lnSpc>
            </a:pPr>
            <a:endParaRPr lang="it-IT" sz="4000" b="1" dirty="0">
              <a:cs typeface="Times New Roman" pitchFamily="18" charset="0"/>
            </a:endParaRPr>
          </a:p>
          <a:p>
            <a:pPr>
              <a:lnSpc>
                <a:spcPct val="110000"/>
              </a:lnSpc>
            </a:pPr>
            <a:r>
              <a:rPr lang="lt-LT" sz="4000" b="1" dirty="0" smtClean="0">
                <a:cs typeface="Times New Roman" pitchFamily="18" charset="0"/>
              </a:rPr>
              <a:t>Inovacijoms – taip</a:t>
            </a:r>
            <a:r>
              <a:rPr lang="en-GB" sz="4000" b="1" dirty="0" smtClean="0">
                <a:cs typeface="Times New Roman" pitchFamily="18" charset="0"/>
              </a:rPr>
              <a:t>!</a:t>
            </a:r>
            <a:r>
              <a:rPr lang="it-IT" sz="4000" b="1" dirty="0" smtClean="0">
                <a:cs typeface="Times New Roman" pitchFamily="18" charset="0"/>
              </a:rPr>
              <a:t> Ta</a:t>
            </a:r>
            <a:r>
              <a:rPr lang="lt-LT" sz="4000" b="1" dirty="0" smtClean="0">
                <a:cs typeface="Times New Roman" pitchFamily="18" charset="0"/>
              </a:rPr>
              <a:t>čiau trūksta pinigų... </a:t>
            </a:r>
            <a:r>
              <a:rPr lang="en-GB" sz="4000" b="1" dirty="0" err="1" smtClean="0">
                <a:cs typeface="Times New Roman" pitchFamily="18" charset="0"/>
              </a:rPr>
              <a:t>Ar</a:t>
            </a:r>
            <a:r>
              <a:rPr lang="en-GB" sz="4000" b="1" dirty="0" smtClean="0">
                <a:cs typeface="Times New Roman" pitchFamily="18" charset="0"/>
              </a:rPr>
              <a:t> </a:t>
            </a:r>
            <a:r>
              <a:rPr lang="en-GB" sz="4000" b="1" dirty="0" err="1" smtClean="0">
                <a:cs typeface="Times New Roman" pitchFamily="18" charset="0"/>
              </a:rPr>
              <a:t>gi</a:t>
            </a:r>
            <a:r>
              <a:rPr lang="en-GB" sz="4000" b="1" dirty="0" smtClean="0">
                <a:cs typeface="Times New Roman" pitchFamily="18" charset="0"/>
              </a:rPr>
              <a:t> </a:t>
            </a:r>
            <a:r>
              <a:rPr lang="en-GB" sz="4000" b="1" dirty="0" err="1" smtClean="0">
                <a:cs typeface="Times New Roman" pitchFamily="18" charset="0"/>
              </a:rPr>
              <a:t>tik</a:t>
            </a:r>
            <a:r>
              <a:rPr lang="en-GB" sz="4000" b="1" dirty="0" smtClean="0">
                <a:cs typeface="Times New Roman" pitchFamily="18" charset="0"/>
              </a:rPr>
              <a:t> j</a:t>
            </a:r>
            <a:r>
              <a:rPr lang="lt-LT" sz="4000" b="1" dirty="0" smtClean="0">
                <a:cs typeface="Times New Roman" pitchFamily="18" charset="0"/>
              </a:rPr>
              <a:t>ų?</a:t>
            </a:r>
            <a:endParaRPr lang="it-IT" sz="40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28575" y="2754313"/>
            <a:ext cx="9144000" cy="0"/>
          </a:xfrm>
          <a:prstGeom prst="rect">
            <a:avLst/>
          </a:prstGeom>
          <a:noFill/>
          <a:ln w="9525">
            <a:noFill/>
            <a:miter lim="800000"/>
            <a:headEnd/>
            <a:tailEnd/>
          </a:ln>
        </p:spPr>
        <p:txBody>
          <a:bodyPr wrap="none" anchor="ctr">
            <a:spAutoFit/>
          </a:bodyPr>
          <a:lstStyle/>
          <a:p>
            <a:endParaRPr lang="en-US"/>
          </a:p>
        </p:txBody>
      </p:sp>
      <p:sp>
        <p:nvSpPr>
          <p:cNvPr id="14339" name="Rectangle 3"/>
          <p:cNvSpPr>
            <a:spLocks noGrp="1" noChangeArrowheads="1"/>
          </p:cNvSpPr>
          <p:nvPr>
            <p:ph type="title"/>
          </p:nvPr>
        </p:nvSpPr>
        <p:spPr>
          <a:xfrm>
            <a:off x="2214563" y="357188"/>
            <a:ext cx="6389687" cy="762000"/>
          </a:xfrm>
        </p:spPr>
        <p:txBody>
          <a:bodyPr/>
          <a:lstStyle/>
          <a:p>
            <a:r>
              <a:rPr lang="lt-LT" smtClean="0"/>
              <a:t>Inovacijos – tai</a:t>
            </a:r>
          </a:p>
        </p:txBody>
      </p:sp>
      <p:sp>
        <p:nvSpPr>
          <p:cNvPr id="14340" name="Rectangle 4"/>
          <p:cNvSpPr>
            <a:spLocks noGrp="1" noChangeArrowheads="1"/>
          </p:cNvSpPr>
          <p:nvPr>
            <p:ph type="body" sz="half" idx="1"/>
          </p:nvPr>
        </p:nvSpPr>
        <p:spPr>
          <a:xfrm>
            <a:off x="279400" y="1751013"/>
            <a:ext cx="4038600" cy="4114800"/>
          </a:xfrm>
        </p:spPr>
        <p:txBody>
          <a:bodyPr/>
          <a:lstStyle/>
          <a:p>
            <a:pPr>
              <a:buFont typeface="Wingdings" pitchFamily="2" charset="2"/>
              <a:buChar char="ü"/>
            </a:pPr>
            <a:r>
              <a:rPr lang="lt-LT" smtClean="0">
                <a:solidFill>
                  <a:schemeClr val="tx1"/>
                </a:solidFill>
              </a:rPr>
              <a:t> į rizikingus </a:t>
            </a:r>
          </a:p>
          <a:p>
            <a:pPr>
              <a:buFont typeface="Wingdings" pitchFamily="2" charset="2"/>
              <a:buChar char="ü"/>
            </a:pPr>
            <a:r>
              <a:rPr lang="lt-LT" smtClean="0">
                <a:solidFill>
                  <a:schemeClr val="tx1"/>
                </a:solidFill>
              </a:rPr>
              <a:t> pokyčius orientuotas</a:t>
            </a:r>
          </a:p>
          <a:p>
            <a:pPr>
              <a:buFont typeface="Wingdings" pitchFamily="2" charset="2"/>
              <a:buChar char="ü"/>
            </a:pPr>
            <a:r>
              <a:rPr lang="lt-LT" smtClean="0">
                <a:solidFill>
                  <a:schemeClr val="tx1"/>
                </a:solidFill>
              </a:rPr>
              <a:t> procesas, kurio metu</a:t>
            </a:r>
          </a:p>
          <a:p>
            <a:pPr>
              <a:buFont typeface="Wingdings" pitchFamily="2" charset="2"/>
              <a:buChar char="ü"/>
            </a:pPr>
            <a:r>
              <a:rPr lang="lt-LT" smtClean="0">
                <a:solidFill>
                  <a:schemeClr val="tx1"/>
                </a:solidFill>
              </a:rPr>
              <a:t> žinios</a:t>
            </a:r>
          </a:p>
          <a:p>
            <a:pPr>
              <a:buFont typeface="Wingdings" pitchFamily="2" charset="2"/>
              <a:buChar char="ü"/>
            </a:pPr>
            <a:r>
              <a:rPr lang="lt-LT" smtClean="0">
                <a:solidFill>
                  <a:schemeClr val="tx1"/>
                </a:solidFill>
              </a:rPr>
              <a:t> kultūrinėje aplinkoje        	paverčiamos</a:t>
            </a:r>
          </a:p>
          <a:p>
            <a:pPr>
              <a:buFont typeface="Wingdings" pitchFamily="2" charset="2"/>
              <a:buChar char="ü"/>
            </a:pPr>
            <a:r>
              <a:rPr lang="lt-LT" smtClean="0">
                <a:solidFill>
                  <a:schemeClr val="tx1"/>
                </a:solidFill>
              </a:rPr>
              <a:t> konkurencingu</a:t>
            </a:r>
          </a:p>
          <a:p>
            <a:pPr>
              <a:buFont typeface="Wingdings" pitchFamily="2" charset="2"/>
              <a:buChar char="ü"/>
            </a:pPr>
            <a:r>
              <a:rPr lang="lt-LT" smtClean="0">
                <a:solidFill>
                  <a:schemeClr val="tx1"/>
                </a:solidFill>
              </a:rPr>
              <a:t> produktu/paslauga </a:t>
            </a:r>
          </a:p>
        </p:txBody>
      </p:sp>
      <p:sp>
        <p:nvSpPr>
          <p:cNvPr id="14341" name="Text Box 5"/>
          <p:cNvSpPr txBox="1">
            <a:spLocks noChangeArrowheads="1"/>
          </p:cNvSpPr>
          <p:nvPr/>
        </p:nvSpPr>
        <p:spPr bwMode="auto">
          <a:xfrm>
            <a:off x="1071563" y="6072188"/>
            <a:ext cx="7343775" cy="523220"/>
          </a:xfrm>
          <a:prstGeom prst="rect">
            <a:avLst/>
          </a:prstGeom>
          <a:noFill/>
          <a:ln w="9525">
            <a:noFill/>
            <a:miter lim="800000"/>
            <a:headEnd/>
            <a:tailEnd/>
          </a:ln>
        </p:spPr>
        <p:txBody>
          <a:bodyPr>
            <a:spAutoFit/>
          </a:bodyPr>
          <a:lstStyle/>
          <a:p>
            <a:pPr>
              <a:spcBef>
                <a:spcPct val="50000"/>
              </a:spcBef>
            </a:pPr>
            <a:r>
              <a:rPr lang="lt-LT" sz="1400" i="1" dirty="0"/>
              <a:t>PROGRAMINĖ STUDIJA „INOVACIJŲ VERSLE PLĖTRA: STRATEGINIAI PRIORITETAI IR VEIKSNIAI”, Liet</a:t>
            </a:r>
            <a:r>
              <a:rPr lang="en-US" sz="1400" i="1" dirty="0"/>
              <a:t>u</a:t>
            </a:r>
            <a:r>
              <a:rPr lang="lt-LT" sz="1400" i="1" dirty="0"/>
              <a:t>vos inovacijų centras, 2007</a:t>
            </a:r>
          </a:p>
        </p:txBody>
      </p:sp>
      <p:sp>
        <p:nvSpPr>
          <p:cNvPr id="243718" name="Text Box 6"/>
          <p:cNvSpPr txBox="1">
            <a:spLocks noChangeArrowheads="1"/>
          </p:cNvSpPr>
          <p:nvPr/>
        </p:nvSpPr>
        <p:spPr bwMode="auto">
          <a:xfrm>
            <a:off x="5321300" y="1677988"/>
            <a:ext cx="3636963" cy="406400"/>
          </a:xfrm>
          <a:prstGeom prst="rect">
            <a:avLst/>
          </a:prstGeom>
          <a:noFill/>
          <a:ln w="9525">
            <a:solidFill>
              <a:schemeClr val="tx1"/>
            </a:solidFill>
            <a:miter lim="800000"/>
            <a:headEnd/>
            <a:tailEnd/>
          </a:ln>
          <a:effectLst/>
        </p:spPr>
        <p:txBody>
          <a:bodyPr>
            <a:spAutoFit/>
          </a:bodyPr>
          <a:lstStyle/>
          <a:p>
            <a:pPr>
              <a:spcBef>
                <a:spcPct val="50000"/>
              </a:spcBef>
              <a:defRPr/>
            </a:pPr>
            <a:r>
              <a:rPr lang="lt-LT" sz="2000" b="1">
                <a:solidFill>
                  <a:srgbClr val="FF0000"/>
                </a:solidFill>
                <a:effectLst>
                  <a:outerShdw blurRad="38100" dist="38100" dir="2700000" algn="tl">
                    <a:srgbClr val="000000"/>
                  </a:outerShdw>
                </a:effectLst>
                <a:latin typeface="Arial" charset="0"/>
                <a:cs typeface="Arial" charset="0"/>
              </a:rPr>
              <a:t>(Nereguliari) rizika</a:t>
            </a:r>
            <a:endParaRPr lang="lt-LT" sz="2000">
              <a:latin typeface="Arial" charset="0"/>
              <a:cs typeface="Arial" charset="0"/>
            </a:endParaRPr>
          </a:p>
        </p:txBody>
      </p:sp>
      <p:sp>
        <p:nvSpPr>
          <p:cNvPr id="243719" name="Text Box 7"/>
          <p:cNvSpPr txBox="1">
            <a:spLocks noChangeArrowheads="1"/>
          </p:cNvSpPr>
          <p:nvPr/>
        </p:nvSpPr>
        <p:spPr bwMode="auto">
          <a:xfrm>
            <a:off x="5292080" y="2204864"/>
            <a:ext cx="3636963" cy="406400"/>
          </a:xfrm>
          <a:prstGeom prst="rect">
            <a:avLst/>
          </a:prstGeom>
          <a:noFill/>
          <a:ln w="9525">
            <a:solidFill>
              <a:schemeClr val="tx1"/>
            </a:solidFill>
            <a:miter lim="800000"/>
            <a:headEnd/>
            <a:tailEnd/>
          </a:ln>
          <a:effectLst/>
        </p:spPr>
        <p:txBody>
          <a:bodyPr>
            <a:spAutoFit/>
          </a:bodyPr>
          <a:lstStyle/>
          <a:p>
            <a:pPr>
              <a:spcBef>
                <a:spcPct val="50000"/>
              </a:spcBef>
              <a:defRPr/>
            </a:pPr>
            <a:r>
              <a:rPr lang="lt-LT" sz="2000" b="1" dirty="0">
                <a:solidFill>
                  <a:srgbClr val="FF0000"/>
                </a:solidFill>
                <a:effectLst>
                  <a:outerShdw blurRad="38100" dist="38100" dir="2700000" algn="tl">
                    <a:srgbClr val="000000"/>
                  </a:outerShdw>
                </a:effectLst>
                <a:latin typeface="Arial" charset="0"/>
                <a:cs typeface="Arial" charset="0"/>
              </a:rPr>
              <a:t>Permainos/pokyčiai</a:t>
            </a:r>
            <a:r>
              <a:rPr lang="lt-LT" sz="2000" dirty="0">
                <a:latin typeface="Arial" charset="0"/>
                <a:cs typeface="Arial" charset="0"/>
              </a:rPr>
              <a:t> </a:t>
            </a:r>
          </a:p>
        </p:txBody>
      </p:sp>
      <p:sp>
        <p:nvSpPr>
          <p:cNvPr id="243720" name="Text Box 8"/>
          <p:cNvSpPr txBox="1">
            <a:spLocks noChangeArrowheads="1"/>
          </p:cNvSpPr>
          <p:nvPr/>
        </p:nvSpPr>
        <p:spPr bwMode="auto">
          <a:xfrm>
            <a:off x="5321300" y="2687638"/>
            <a:ext cx="3708400" cy="1016000"/>
          </a:xfrm>
          <a:prstGeom prst="rect">
            <a:avLst/>
          </a:prstGeom>
          <a:noFill/>
          <a:ln w="9525">
            <a:solidFill>
              <a:schemeClr val="tx1"/>
            </a:solidFill>
            <a:miter lim="800000"/>
            <a:headEnd/>
            <a:tailEnd/>
          </a:ln>
          <a:effectLst/>
        </p:spPr>
        <p:txBody>
          <a:bodyPr>
            <a:spAutoFit/>
          </a:bodyPr>
          <a:lstStyle/>
          <a:p>
            <a:pPr>
              <a:spcBef>
                <a:spcPct val="50000"/>
              </a:spcBef>
              <a:defRPr/>
            </a:pPr>
            <a:r>
              <a:rPr lang="lt-LT" sz="2000" b="1" dirty="0">
                <a:solidFill>
                  <a:srgbClr val="FF0000"/>
                </a:solidFill>
                <a:effectLst>
                  <a:outerShdw blurRad="38100" dist="38100" dir="2700000" algn="tl">
                    <a:srgbClr val="000000"/>
                  </a:outerShdw>
                </a:effectLst>
                <a:latin typeface="Arial" charset="0"/>
                <a:cs typeface="Arial" charset="0"/>
              </a:rPr>
              <a:t>Produktyvių</a:t>
            </a:r>
            <a:r>
              <a:rPr lang="en-US" sz="2000" b="1" dirty="0">
                <a:solidFill>
                  <a:srgbClr val="FF0000"/>
                </a:solidFill>
                <a:effectLst>
                  <a:outerShdw blurRad="38100" dist="38100" dir="2700000" algn="tl">
                    <a:srgbClr val="000000"/>
                  </a:outerShdw>
                </a:effectLst>
                <a:latin typeface="Arial" charset="0"/>
                <a:cs typeface="Arial" charset="0"/>
              </a:rPr>
              <a:t> </a:t>
            </a:r>
            <a:r>
              <a:rPr lang="lt-LT" sz="2000" b="1" dirty="0">
                <a:solidFill>
                  <a:srgbClr val="FF0000"/>
                </a:solidFill>
                <a:effectLst>
                  <a:outerShdw blurRad="38100" dist="38100" dir="2700000" algn="tl">
                    <a:srgbClr val="000000"/>
                  </a:outerShdw>
                </a:effectLst>
                <a:latin typeface="Arial" charset="0"/>
                <a:cs typeface="Arial" charset="0"/>
              </a:rPr>
              <a:t>žinių (intelektinio </a:t>
            </a:r>
            <a:r>
              <a:rPr lang="lt-LT" sz="2000" b="1" dirty="0" smtClean="0">
                <a:solidFill>
                  <a:srgbClr val="FF0000"/>
                </a:solidFill>
                <a:effectLst>
                  <a:outerShdw blurRad="38100" dist="38100" dir="2700000" algn="tl">
                    <a:srgbClr val="000000"/>
                  </a:outerShdw>
                </a:effectLst>
                <a:latin typeface="Arial" charset="0"/>
                <a:cs typeface="Arial" charset="0"/>
              </a:rPr>
              <a:t>turto) </a:t>
            </a:r>
            <a:r>
              <a:rPr lang="lt-LT" sz="2000" b="1" dirty="0">
                <a:solidFill>
                  <a:srgbClr val="FF0000"/>
                </a:solidFill>
                <a:effectLst>
                  <a:outerShdw blurRad="38100" dist="38100" dir="2700000" algn="tl">
                    <a:srgbClr val="000000"/>
                  </a:outerShdw>
                </a:effectLst>
                <a:latin typeface="Arial" charset="0"/>
                <a:cs typeface="Arial" charset="0"/>
              </a:rPr>
              <a:t>panaudojimas</a:t>
            </a:r>
            <a:r>
              <a:rPr lang="lt-LT" sz="2000" dirty="0">
                <a:latin typeface="Arial" charset="0"/>
                <a:cs typeface="Arial" charset="0"/>
              </a:rPr>
              <a:t> </a:t>
            </a:r>
          </a:p>
        </p:txBody>
      </p:sp>
      <p:sp>
        <p:nvSpPr>
          <p:cNvPr id="243721" name="Text Box 9"/>
          <p:cNvSpPr txBox="1">
            <a:spLocks noChangeArrowheads="1"/>
          </p:cNvSpPr>
          <p:nvPr/>
        </p:nvSpPr>
        <p:spPr bwMode="auto">
          <a:xfrm>
            <a:off x="5292080" y="3861048"/>
            <a:ext cx="3708400" cy="400110"/>
          </a:xfrm>
          <a:prstGeom prst="rect">
            <a:avLst/>
          </a:prstGeom>
          <a:noFill/>
          <a:ln w="9525">
            <a:solidFill>
              <a:schemeClr val="tx1"/>
            </a:solidFill>
            <a:miter lim="800000"/>
            <a:headEnd/>
            <a:tailEnd/>
          </a:ln>
          <a:effectLst/>
        </p:spPr>
        <p:txBody>
          <a:bodyPr>
            <a:spAutoFit/>
          </a:bodyPr>
          <a:lstStyle/>
          <a:p>
            <a:pPr>
              <a:spcBef>
                <a:spcPct val="50000"/>
              </a:spcBef>
            </a:pPr>
            <a:r>
              <a:rPr lang="lt-LT" sz="2000" b="1" dirty="0" smtClean="0">
                <a:solidFill>
                  <a:srgbClr val="FF0000"/>
                </a:solidFill>
                <a:effectLst>
                  <a:outerShdw blurRad="38100" dist="38100" dir="2700000" algn="tl">
                    <a:srgbClr val="000000"/>
                  </a:outerShdw>
                </a:effectLst>
                <a:latin typeface="Arial" charset="0"/>
                <a:cs typeface="Arial" charset="0"/>
              </a:rPr>
              <a:t>Inovacijų kultūra ir gebėjimai</a:t>
            </a:r>
            <a:endParaRPr lang="lt-LT" sz="2000" b="1" dirty="0">
              <a:solidFill>
                <a:srgbClr val="FF0000"/>
              </a:solidFill>
              <a:effectLst>
                <a:outerShdw blurRad="38100" dist="38100" dir="2700000" algn="tl">
                  <a:srgbClr val="000000"/>
                </a:outerShdw>
              </a:effectLst>
              <a:latin typeface="Arial" charset="0"/>
              <a:cs typeface="Arial" charset="0"/>
            </a:endParaRPr>
          </a:p>
        </p:txBody>
      </p:sp>
      <p:sp>
        <p:nvSpPr>
          <p:cNvPr id="243722" name="Text Box 10"/>
          <p:cNvSpPr txBox="1">
            <a:spLocks noChangeArrowheads="1"/>
          </p:cNvSpPr>
          <p:nvPr/>
        </p:nvSpPr>
        <p:spPr bwMode="auto">
          <a:xfrm>
            <a:off x="5321300" y="4487863"/>
            <a:ext cx="3708400" cy="1320800"/>
          </a:xfrm>
          <a:prstGeom prst="rect">
            <a:avLst/>
          </a:prstGeom>
          <a:noFill/>
          <a:ln w="9525">
            <a:solidFill>
              <a:schemeClr val="tx1"/>
            </a:solidFill>
            <a:miter lim="800000"/>
            <a:headEnd/>
            <a:tailEnd/>
          </a:ln>
          <a:effectLst/>
        </p:spPr>
        <p:txBody>
          <a:bodyPr>
            <a:spAutoFit/>
          </a:bodyPr>
          <a:lstStyle/>
          <a:p>
            <a:pPr>
              <a:spcBef>
                <a:spcPct val="50000"/>
              </a:spcBef>
              <a:defRPr/>
            </a:pPr>
            <a:r>
              <a:rPr lang="lt-LT" sz="2000" b="1" dirty="0">
                <a:solidFill>
                  <a:srgbClr val="FF0000"/>
                </a:solidFill>
                <a:effectLst>
                  <a:outerShdw blurRad="38100" dist="38100" dir="2700000" algn="tl">
                    <a:srgbClr val="000000"/>
                  </a:outerShdw>
                </a:effectLst>
                <a:latin typeface="Arial" charset="0"/>
                <a:cs typeface="Arial" charset="0"/>
              </a:rPr>
              <a:t>Rinkos įtampa</a:t>
            </a:r>
            <a:endParaRPr lang="lt-LT" sz="2000" dirty="0">
              <a:latin typeface="Arial" charset="0"/>
              <a:cs typeface="Arial" charset="0"/>
            </a:endParaRPr>
          </a:p>
          <a:p>
            <a:pPr>
              <a:spcBef>
                <a:spcPct val="50000"/>
              </a:spcBef>
              <a:defRPr/>
            </a:pPr>
            <a:r>
              <a:rPr lang="lt-LT" sz="2000" dirty="0">
                <a:latin typeface="Arial" charset="0"/>
                <a:cs typeface="Arial" charset="0"/>
              </a:rPr>
              <a:t> (i) - verčia atsinaujinti</a:t>
            </a:r>
          </a:p>
          <a:p>
            <a:pPr>
              <a:spcBef>
                <a:spcPct val="50000"/>
              </a:spcBef>
              <a:defRPr/>
            </a:pPr>
            <a:r>
              <a:rPr lang="lt-LT" sz="2000" dirty="0">
                <a:latin typeface="Arial" charset="0"/>
                <a:cs typeface="Arial" charset="0"/>
              </a:rPr>
              <a:t> (</a:t>
            </a:r>
            <a:r>
              <a:rPr lang="lt-LT" sz="2000" dirty="0" err="1">
                <a:latin typeface="Arial" charset="0"/>
                <a:cs typeface="Arial" charset="0"/>
              </a:rPr>
              <a:t>ii</a:t>
            </a:r>
            <a:r>
              <a:rPr lang="lt-LT" sz="2000" dirty="0">
                <a:latin typeface="Arial" charset="0"/>
                <a:cs typeface="Arial" charset="0"/>
              </a:rPr>
              <a:t>) – vis nauja vertė vartotojui</a:t>
            </a:r>
          </a:p>
        </p:txBody>
      </p:sp>
      <p:sp>
        <p:nvSpPr>
          <p:cNvPr id="14347" name="Line 11"/>
          <p:cNvSpPr>
            <a:spLocks noChangeShapeType="1"/>
          </p:cNvSpPr>
          <p:nvPr/>
        </p:nvSpPr>
        <p:spPr bwMode="auto">
          <a:xfrm>
            <a:off x="4240213" y="2111375"/>
            <a:ext cx="935037" cy="0"/>
          </a:xfrm>
          <a:prstGeom prst="line">
            <a:avLst/>
          </a:prstGeom>
          <a:noFill/>
          <a:ln w="76200">
            <a:solidFill>
              <a:schemeClr val="tx1"/>
            </a:solidFill>
            <a:round/>
            <a:headEnd/>
            <a:tailEnd type="triangle" w="med" len="med"/>
          </a:ln>
        </p:spPr>
        <p:txBody>
          <a:bodyPr/>
          <a:lstStyle/>
          <a:p>
            <a:endParaRPr lang="lt-LT"/>
          </a:p>
        </p:txBody>
      </p:sp>
      <p:sp>
        <p:nvSpPr>
          <p:cNvPr id="14348" name="Line 12"/>
          <p:cNvSpPr>
            <a:spLocks noChangeShapeType="1"/>
          </p:cNvSpPr>
          <p:nvPr/>
        </p:nvSpPr>
        <p:spPr bwMode="auto">
          <a:xfrm>
            <a:off x="4240213" y="2903538"/>
            <a:ext cx="935037" cy="0"/>
          </a:xfrm>
          <a:prstGeom prst="line">
            <a:avLst/>
          </a:prstGeom>
          <a:noFill/>
          <a:ln w="76200">
            <a:solidFill>
              <a:schemeClr val="tx1"/>
            </a:solidFill>
            <a:round/>
            <a:headEnd/>
            <a:tailEnd type="triangle" w="med" len="med"/>
          </a:ln>
        </p:spPr>
        <p:txBody>
          <a:bodyPr/>
          <a:lstStyle/>
          <a:p>
            <a:endParaRPr lang="lt-LT"/>
          </a:p>
        </p:txBody>
      </p:sp>
      <p:sp>
        <p:nvSpPr>
          <p:cNvPr id="14349" name="Line 13"/>
          <p:cNvSpPr>
            <a:spLocks noChangeShapeType="1"/>
          </p:cNvSpPr>
          <p:nvPr/>
        </p:nvSpPr>
        <p:spPr bwMode="auto">
          <a:xfrm>
            <a:off x="4211960" y="4149080"/>
            <a:ext cx="935037" cy="0"/>
          </a:xfrm>
          <a:prstGeom prst="line">
            <a:avLst/>
          </a:prstGeom>
          <a:noFill/>
          <a:ln w="76200">
            <a:solidFill>
              <a:schemeClr val="tx1"/>
            </a:solidFill>
            <a:round/>
            <a:headEnd/>
            <a:tailEnd type="triangle" w="med" len="med"/>
          </a:ln>
        </p:spPr>
        <p:txBody>
          <a:bodyPr/>
          <a:lstStyle/>
          <a:p>
            <a:endParaRPr lang="lt-LT"/>
          </a:p>
        </p:txBody>
      </p:sp>
      <p:sp>
        <p:nvSpPr>
          <p:cNvPr id="14350" name="Line 14"/>
          <p:cNvSpPr>
            <a:spLocks noChangeShapeType="1"/>
          </p:cNvSpPr>
          <p:nvPr/>
        </p:nvSpPr>
        <p:spPr bwMode="auto">
          <a:xfrm>
            <a:off x="4313238" y="5135563"/>
            <a:ext cx="935037" cy="0"/>
          </a:xfrm>
          <a:prstGeom prst="line">
            <a:avLst/>
          </a:prstGeom>
          <a:noFill/>
          <a:ln w="76200">
            <a:solidFill>
              <a:schemeClr val="tx1"/>
            </a:solidFill>
            <a:round/>
            <a:headEnd/>
            <a:tailEnd type="triangle" w="med" len="med"/>
          </a:ln>
        </p:spPr>
        <p:txBody>
          <a:bodyPr/>
          <a:lstStyle/>
          <a:p>
            <a:endParaRPr lang="lt-L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3718"/>
                                        </p:tgtEl>
                                        <p:attrNameLst>
                                          <p:attrName>style.visibility</p:attrName>
                                        </p:attrNameLst>
                                      </p:cBhvr>
                                      <p:to>
                                        <p:strVal val="visible"/>
                                      </p:to>
                                    </p:set>
                                    <p:animEffect transition="in" filter="blinds(horizontal)">
                                      <p:cBhvr>
                                        <p:cTn id="7" dur="500"/>
                                        <p:tgtEl>
                                          <p:spTgt spid="24371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43719"/>
                                        </p:tgtEl>
                                        <p:attrNameLst>
                                          <p:attrName>style.visibility</p:attrName>
                                        </p:attrNameLst>
                                      </p:cBhvr>
                                      <p:to>
                                        <p:strVal val="visible"/>
                                      </p:to>
                                    </p:set>
                                    <p:animEffect transition="in" filter="blinds(horizontal)">
                                      <p:cBhvr>
                                        <p:cTn id="10" dur="500"/>
                                        <p:tgtEl>
                                          <p:spTgt spid="24371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43720"/>
                                        </p:tgtEl>
                                        <p:attrNameLst>
                                          <p:attrName>style.visibility</p:attrName>
                                        </p:attrNameLst>
                                      </p:cBhvr>
                                      <p:to>
                                        <p:strVal val="visible"/>
                                      </p:to>
                                    </p:set>
                                    <p:animEffect transition="in" filter="blinds(horizontal)">
                                      <p:cBhvr>
                                        <p:cTn id="13" dur="500"/>
                                        <p:tgtEl>
                                          <p:spTgt spid="243720"/>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43721"/>
                                        </p:tgtEl>
                                        <p:attrNameLst>
                                          <p:attrName>style.visibility</p:attrName>
                                        </p:attrNameLst>
                                      </p:cBhvr>
                                      <p:to>
                                        <p:strVal val="visible"/>
                                      </p:to>
                                    </p:set>
                                    <p:animEffect transition="in" filter="blinds(horizontal)">
                                      <p:cBhvr>
                                        <p:cTn id="16" dur="500"/>
                                        <p:tgtEl>
                                          <p:spTgt spid="243721"/>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43722"/>
                                        </p:tgtEl>
                                        <p:attrNameLst>
                                          <p:attrName>style.visibility</p:attrName>
                                        </p:attrNameLst>
                                      </p:cBhvr>
                                      <p:to>
                                        <p:strVal val="visible"/>
                                      </p:to>
                                    </p:set>
                                    <p:animEffect transition="in" filter="blinds(horizontal)">
                                      <p:cBhvr>
                                        <p:cTn id="19" dur="500"/>
                                        <p:tgtEl>
                                          <p:spTgt spid="2437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8" grpId="0" animBg="1"/>
      <p:bldP spid="243719" grpId="0" animBg="1"/>
      <p:bldP spid="243720" grpId="0" animBg="1"/>
      <p:bldP spid="243721" grpId="0" animBg="1"/>
      <p:bldP spid="243722" grpId="0" animBg="1"/>
    </p:bldLst>
  </p:timing>
</p:sld>
</file>

<file path=ppt/theme/theme1.xml><?xml version="1.0" encoding="utf-8"?>
<a:theme xmlns:a="http://schemas.openxmlformats.org/drawingml/2006/main" name="Carta di riso">
  <a:themeElements>
    <a:clrScheme name="">
      <a:dk1>
        <a:srgbClr val="00264C"/>
      </a:dk1>
      <a:lt1>
        <a:srgbClr val="FFFFE9"/>
      </a:lt1>
      <a:dk2>
        <a:srgbClr val="333333"/>
      </a:dk2>
      <a:lt2>
        <a:srgbClr val="A50021"/>
      </a:lt2>
      <a:accent1>
        <a:srgbClr val="FFFFFF"/>
      </a:accent1>
      <a:accent2>
        <a:srgbClr val="A50021"/>
      </a:accent2>
      <a:accent3>
        <a:srgbClr val="FFFFF2"/>
      </a:accent3>
      <a:accent4>
        <a:srgbClr val="001F40"/>
      </a:accent4>
      <a:accent5>
        <a:srgbClr val="FFFFFF"/>
      </a:accent5>
      <a:accent6>
        <a:srgbClr val="95001D"/>
      </a:accent6>
      <a:hlink>
        <a:srgbClr val="A50021"/>
      </a:hlink>
      <a:folHlink>
        <a:srgbClr val="A50021"/>
      </a:folHlink>
    </a:clrScheme>
    <a:fontScheme name="Carta di ris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arta di riso 1">
        <a:dk1>
          <a:srgbClr val="9D9475"/>
        </a:dk1>
        <a:lt1>
          <a:srgbClr val="333333"/>
        </a:lt1>
        <a:dk2>
          <a:srgbClr val="333300"/>
        </a:dk2>
        <a:lt2>
          <a:srgbClr val="333333"/>
        </a:lt2>
        <a:accent1>
          <a:srgbClr val="B3C39F"/>
        </a:accent1>
        <a:accent2>
          <a:srgbClr val="DCD9CE"/>
        </a:accent2>
        <a:accent3>
          <a:srgbClr val="ADADAA"/>
        </a:accent3>
        <a:accent4>
          <a:srgbClr val="2A2A2A"/>
        </a:accent4>
        <a:accent5>
          <a:srgbClr val="D6DECD"/>
        </a:accent5>
        <a:accent6>
          <a:srgbClr val="C7C4BA"/>
        </a:accent6>
        <a:hlink>
          <a:srgbClr val="CC9900"/>
        </a:hlink>
        <a:folHlink>
          <a:srgbClr val="ADA68B"/>
        </a:folHlink>
      </a:clrScheme>
      <a:clrMap bg1="dk2" tx1="lt1" bg2="dk1" tx2="lt2" accent1="accent1" accent2="accent2" accent3="accent3" accent4="accent4" accent5="accent5" accent6="accent6" hlink="hlink" folHlink="folHlink"/>
    </a:extraClrScheme>
    <a:extraClrScheme>
      <a:clrScheme name="Carta di riso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clrMap bg1="lt1" tx1="dk1" bg2="lt2" tx2="dk2" accent1="accent1" accent2="accent2" accent3="accent3" accent4="accent4" accent5="accent5" accent6="accent6" hlink="hlink" folHlink="folHlink"/>
    </a:extraClrScheme>
    <a:extraClrScheme>
      <a:clrScheme name="Carta di riso 3">
        <a:dk1>
          <a:srgbClr val="000000"/>
        </a:dk1>
        <a:lt1>
          <a:srgbClr val="F8F8F8"/>
        </a:lt1>
        <a:dk2>
          <a:srgbClr val="333333"/>
        </a:dk2>
        <a:lt2>
          <a:srgbClr val="5F5F5F"/>
        </a:lt2>
        <a:accent1>
          <a:srgbClr val="DDDDDD"/>
        </a:accent1>
        <a:accent2>
          <a:srgbClr val="808080"/>
        </a:accent2>
        <a:accent3>
          <a:srgbClr val="FBFBFB"/>
        </a:accent3>
        <a:accent4>
          <a:srgbClr val="000000"/>
        </a:accent4>
        <a:accent5>
          <a:srgbClr val="EBEBEB"/>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rta di riso 4">
        <a:dk1>
          <a:srgbClr val="00264C"/>
        </a:dk1>
        <a:lt1>
          <a:srgbClr val="FFFFFF"/>
        </a:lt1>
        <a:dk2>
          <a:srgbClr val="333333"/>
        </a:dk2>
        <a:lt2>
          <a:srgbClr val="2E697E"/>
        </a:lt2>
        <a:accent1>
          <a:srgbClr val="BAC8AA"/>
        </a:accent1>
        <a:accent2>
          <a:srgbClr val="6E9883"/>
        </a:accent2>
        <a:accent3>
          <a:srgbClr val="FFFFFF"/>
        </a:accent3>
        <a:accent4>
          <a:srgbClr val="001F40"/>
        </a:accent4>
        <a:accent5>
          <a:srgbClr val="D9E0D2"/>
        </a:accent5>
        <a:accent6>
          <a:srgbClr val="638976"/>
        </a:accent6>
        <a:hlink>
          <a:srgbClr val="CC9900"/>
        </a:hlink>
        <a:folHlink>
          <a:srgbClr val="7DAECF"/>
        </a:folHlink>
      </a:clrScheme>
      <a:clrMap bg1="lt1" tx1="dk1" bg2="lt2" tx2="dk2" accent1="accent1" accent2="accent2" accent3="accent3" accent4="accent4" accent5="accent5" accent6="accent6" hlink="hlink" folHlink="folHlink"/>
    </a:extraClrScheme>
    <a:extraClrScheme>
      <a:clrScheme name="Carta di riso 5">
        <a:dk1>
          <a:srgbClr val="20374E"/>
        </a:dk1>
        <a:lt1>
          <a:srgbClr val="DCE4D2"/>
        </a:lt1>
        <a:dk2>
          <a:srgbClr val="333333"/>
        </a:dk2>
        <a:lt2>
          <a:srgbClr val="524C46"/>
        </a:lt2>
        <a:accent1>
          <a:srgbClr val="C9C491"/>
        </a:accent1>
        <a:accent2>
          <a:srgbClr val="8A776A"/>
        </a:accent2>
        <a:accent3>
          <a:srgbClr val="EBEFE5"/>
        </a:accent3>
        <a:accent4>
          <a:srgbClr val="1A2D41"/>
        </a:accent4>
        <a:accent5>
          <a:srgbClr val="E1DEC7"/>
        </a:accent5>
        <a:accent6>
          <a:srgbClr val="7D6B5F"/>
        </a:accent6>
        <a:hlink>
          <a:srgbClr val="67895F"/>
        </a:hlink>
        <a:folHlink>
          <a:srgbClr val="4D4D4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264C"/>
    </a:dk1>
    <a:lt1>
      <a:srgbClr val="FFFFE9"/>
    </a:lt1>
    <a:dk2>
      <a:srgbClr val="333333"/>
    </a:dk2>
    <a:lt2>
      <a:srgbClr val="A50021"/>
    </a:lt2>
    <a:accent1>
      <a:srgbClr val="FFFFFF"/>
    </a:accent1>
    <a:accent2>
      <a:srgbClr val="A50021"/>
    </a:accent2>
    <a:accent3>
      <a:srgbClr val="FFFFF2"/>
    </a:accent3>
    <a:accent4>
      <a:srgbClr val="001F40"/>
    </a:accent4>
    <a:accent5>
      <a:srgbClr val="FFFFFF"/>
    </a:accent5>
    <a:accent6>
      <a:srgbClr val="95001D"/>
    </a:accent6>
    <a:hlink>
      <a:srgbClr val="A50021"/>
    </a:hlink>
    <a:folHlink>
      <a:srgbClr val="A50021"/>
    </a:folHlink>
  </a:clrScheme>
</a:themeOverride>
</file>

<file path=docProps/app.xml><?xml version="1.0" encoding="utf-8"?>
<Properties xmlns="http://schemas.openxmlformats.org/officeDocument/2006/extended-properties" xmlns:vt="http://schemas.openxmlformats.org/officeDocument/2006/docPropsVTypes">
  <Template/>
  <TotalTime>1619</TotalTime>
  <Words>1745</Words>
  <Application>Microsoft Office PowerPoint</Application>
  <PresentationFormat>On-screen Show (4:3)</PresentationFormat>
  <Paragraphs>351</Paragraphs>
  <Slides>41</Slides>
  <Notes>16</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Carta di riso</vt:lpstr>
      <vt:lpstr>  </vt:lpstr>
      <vt:lpstr>Apie Know-how ir Know-why</vt:lpstr>
      <vt:lpstr>1. KodĖL INOVACIJOS?</vt:lpstr>
      <vt:lpstr>Inovacijos. Kas tai?</vt:lpstr>
      <vt:lpstr>Kodėl inovacijos yra svarbios?</vt:lpstr>
      <vt:lpstr>Dvi konkurencingumo jėgos</vt:lpstr>
      <vt:lpstr>Inovacijų versle paskirtis</vt:lpstr>
      <vt:lpstr>Inovacijos = Produktyvios žinios  +   Komercinis  pritaikymas</vt:lpstr>
      <vt:lpstr>Inovacijos – tai</vt:lpstr>
      <vt:lpstr>Inovacijų kliūtys</vt:lpstr>
      <vt:lpstr>Technologijos versle: IT, medžiagos, automatizavimas, robotizavimas,…</vt:lpstr>
      <vt:lpstr>Inovacinių įmonių bendradarbiavimo partneriai, % nuo inovacinių įmonių</vt:lpstr>
      <vt:lpstr>2. konkurentabilumas: inovacijos ar (ir) modernizacija?</vt:lpstr>
      <vt:lpstr>Slide 14</vt:lpstr>
      <vt:lpstr>Slide 15</vt:lpstr>
      <vt:lpstr>Slide 16</vt:lpstr>
      <vt:lpstr>Kliento vertė = Suvokiama nauda /Visos sąnaudos (=pinigai + laikas + pastangos)</vt:lpstr>
      <vt:lpstr>Kliento vertės didinimo strategija</vt:lpstr>
      <vt:lpstr>Kliento vertės didinimas įmonėje: dvi strategijos (“modernizacija” ir “inovacija”)</vt:lpstr>
      <vt:lpstr>Slide 20</vt:lpstr>
      <vt:lpstr>Slide 21</vt:lpstr>
      <vt:lpstr>Slide 22</vt:lpstr>
      <vt:lpstr>Vertės inovacija: žydrojo vandenyno strategijos kertinis akmuo</vt:lpstr>
      <vt:lpstr>6 keliai naujai vertei kurti </vt:lpstr>
      <vt:lpstr>3. Viešojo sektoriaus vaidmuo </vt:lpstr>
      <vt:lpstr>Neįmanoma konkuruoti tik kaštais!</vt:lpstr>
      <vt:lpstr>Think globally, act locally</vt:lpstr>
      <vt:lpstr>Remti negalima neremti</vt:lpstr>
      <vt:lpstr>Slide 29</vt:lpstr>
      <vt:lpstr>Slide 30</vt:lpstr>
      <vt:lpstr>Įmonių išlaidos inovacijoms</vt:lpstr>
      <vt:lpstr>Slide 32</vt:lpstr>
      <vt:lpstr>Valstybės vaidmuo</vt:lpstr>
      <vt:lpstr> </vt:lpstr>
      <vt:lpstr> </vt:lpstr>
      <vt:lpstr>Daugiau naujų įmonių: valstybės vaidmuo</vt:lpstr>
      <vt:lpstr> Didesnė žinių “gamyba”: valstybės vaidmuo</vt:lpstr>
      <vt:lpstr> Vieša privati partnerystė</vt:lpstr>
      <vt:lpstr>Politikos įgyvendinimas</vt:lpstr>
      <vt:lpstr>Kaip?</vt:lpstr>
      <vt:lpstr>Vietoj išvadų</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Kastytis Gečas</dc:creator>
  <cp:lastModifiedBy>Windows User</cp:lastModifiedBy>
  <cp:revision>154</cp:revision>
  <cp:lastPrinted>2005-10-24T14:33:48Z</cp:lastPrinted>
  <dcterms:created xsi:type="dcterms:W3CDTF">1601-01-01T00:00:00Z</dcterms:created>
  <dcterms:modified xsi:type="dcterms:W3CDTF">2019-12-05T06:51:27Z</dcterms:modified>
</cp:coreProperties>
</file>